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307" r:id="rId2"/>
    <p:sldId id="308" r:id="rId3"/>
    <p:sldId id="309" r:id="rId4"/>
    <p:sldId id="329" r:id="rId5"/>
    <p:sldId id="331" r:id="rId6"/>
    <p:sldId id="332" r:id="rId7"/>
    <p:sldId id="333" r:id="rId8"/>
    <p:sldId id="334" r:id="rId9"/>
    <p:sldId id="288" r:id="rId10"/>
    <p:sldId id="345" r:id="rId11"/>
    <p:sldId id="346" r:id="rId12"/>
    <p:sldId id="342" r:id="rId13"/>
    <p:sldId id="339" r:id="rId14"/>
    <p:sldId id="354" r:id="rId15"/>
    <p:sldId id="356" r:id="rId16"/>
    <p:sldId id="343" r:id="rId17"/>
    <p:sldId id="344" r:id="rId18"/>
    <p:sldId id="350" r:id="rId19"/>
    <p:sldId id="347" r:id="rId20"/>
    <p:sldId id="311" r:id="rId21"/>
    <p:sldId id="312" r:id="rId22"/>
    <p:sldId id="313" r:id="rId23"/>
    <p:sldId id="318" r:id="rId24"/>
    <p:sldId id="319" r:id="rId25"/>
    <p:sldId id="348" r:id="rId26"/>
    <p:sldId id="320" r:id="rId27"/>
    <p:sldId id="322" r:id="rId28"/>
    <p:sldId id="323" r:id="rId29"/>
    <p:sldId id="321" r:id="rId30"/>
    <p:sldId id="276" r:id="rId31"/>
    <p:sldId id="279" r:id="rId32"/>
    <p:sldId id="280" r:id="rId33"/>
    <p:sldId id="281" r:id="rId34"/>
    <p:sldId id="282" r:id="rId35"/>
    <p:sldId id="349" r:id="rId36"/>
    <p:sldId id="283" r:id="rId37"/>
    <p:sldId id="284" r:id="rId38"/>
    <p:sldId id="285" r:id="rId39"/>
    <p:sldId id="286" r:id="rId40"/>
    <p:sldId id="296" r:id="rId41"/>
    <p:sldId id="297" r:id="rId42"/>
    <p:sldId id="298" r:id="rId43"/>
    <p:sldId id="299" r:id="rId44"/>
    <p:sldId id="325" r:id="rId45"/>
    <p:sldId id="300" r:id="rId46"/>
    <p:sldId id="301" r:id="rId47"/>
    <p:sldId id="302" r:id="rId48"/>
    <p:sldId id="304" r:id="rId49"/>
    <p:sldId id="305" r:id="rId50"/>
    <p:sldId id="352" r:id="rId51"/>
    <p:sldId id="351" r:id="rId52"/>
    <p:sldId id="336" r:id="rId53"/>
    <p:sldId id="335" r:id="rId54"/>
    <p:sldId id="337" r:id="rId55"/>
    <p:sldId id="338" r:id="rId56"/>
    <p:sldId id="353" r:id="rId57"/>
    <p:sldId id="294" r:id="rId58"/>
    <p:sldId id="357" r:id="rId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B0B410-38BC-487B-92A8-F553D9B70544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A403C25-B276-4C99-9698-61AE591C1D9D}">
      <dgm:prSet phldrT="[Text]" custT="1"/>
      <dgm:spPr/>
      <dgm:t>
        <a:bodyPr/>
        <a:lstStyle/>
        <a:p>
          <a:r>
            <a:rPr lang="en-US" sz="3200" dirty="0">
              <a:latin typeface="Cambria" pitchFamily="18" charset="0"/>
            </a:rPr>
            <a:t>Father Carrier           Mother Carrier</a:t>
          </a:r>
        </a:p>
      </dgm:t>
    </dgm:pt>
    <dgm:pt modelId="{4267EBFF-1811-4E89-924C-61D7201E5DA0}" type="parTrans" cxnId="{A48F36A9-5900-4CF8-9DFD-A78B393CCACA}">
      <dgm:prSet/>
      <dgm:spPr/>
      <dgm:t>
        <a:bodyPr/>
        <a:lstStyle/>
        <a:p>
          <a:endParaRPr lang="en-US"/>
        </a:p>
      </dgm:t>
    </dgm:pt>
    <dgm:pt modelId="{8B3AC119-5BA5-45A0-A1F7-2C6819C071FF}" type="sibTrans" cxnId="{A48F36A9-5900-4CF8-9DFD-A78B393CCACA}">
      <dgm:prSet/>
      <dgm:spPr/>
      <dgm:t>
        <a:bodyPr/>
        <a:lstStyle/>
        <a:p>
          <a:endParaRPr lang="en-US"/>
        </a:p>
      </dgm:t>
    </dgm:pt>
    <dgm:pt modelId="{80A9F84B-AD4D-40BF-8050-C6444E4A5D2A}">
      <dgm:prSet phldrT="[Text]"/>
      <dgm:spPr/>
      <dgm:t>
        <a:bodyPr/>
        <a:lstStyle/>
        <a:p>
          <a:r>
            <a:rPr lang="en-US" dirty="0"/>
            <a:t>A </a:t>
          </a:r>
          <a:r>
            <a:rPr lang="en-US" dirty="0" err="1"/>
            <a:t>a</a:t>
          </a:r>
          <a:endParaRPr lang="en-US" dirty="0"/>
        </a:p>
      </dgm:t>
    </dgm:pt>
    <dgm:pt modelId="{0C01645B-A21D-422D-A191-805F2691D4AF}" type="parTrans" cxnId="{6A3F65A3-7B9A-4CD1-A2E1-2EEFB8C20F3E}">
      <dgm:prSet/>
      <dgm:spPr/>
      <dgm:t>
        <a:bodyPr/>
        <a:lstStyle/>
        <a:p>
          <a:endParaRPr lang="en-US"/>
        </a:p>
      </dgm:t>
    </dgm:pt>
    <dgm:pt modelId="{C451DE28-64D0-411F-A837-634CFE8CA015}" type="sibTrans" cxnId="{6A3F65A3-7B9A-4CD1-A2E1-2EEFB8C20F3E}">
      <dgm:prSet/>
      <dgm:spPr/>
      <dgm:t>
        <a:bodyPr/>
        <a:lstStyle/>
        <a:p>
          <a:endParaRPr lang="en-US"/>
        </a:p>
      </dgm:t>
    </dgm:pt>
    <dgm:pt modelId="{1CBBB777-87B9-45A1-8406-090E665B092A}">
      <dgm:prSet phldrT="[Text]" custT="1"/>
      <dgm:spPr/>
      <dgm:t>
        <a:bodyPr/>
        <a:lstStyle/>
        <a:p>
          <a:r>
            <a:rPr lang="en-US" sz="3300" dirty="0"/>
            <a:t>AA </a:t>
          </a:r>
        </a:p>
        <a:p>
          <a:r>
            <a:rPr lang="en-US" sz="2000" dirty="0"/>
            <a:t>Normal Child 25%</a:t>
          </a:r>
        </a:p>
      </dgm:t>
    </dgm:pt>
    <dgm:pt modelId="{CB5C4CBA-306B-4CE2-BBDE-C53D4A1A6123}" type="parTrans" cxnId="{419BDE55-3E9B-435F-9D0C-1B242BE2B396}">
      <dgm:prSet/>
      <dgm:spPr/>
      <dgm:t>
        <a:bodyPr/>
        <a:lstStyle/>
        <a:p>
          <a:endParaRPr lang="en-US"/>
        </a:p>
      </dgm:t>
    </dgm:pt>
    <dgm:pt modelId="{6CC05094-D6B6-482F-8442-8D7A0699B8FA}" type="sibTrans" cxnId="{419BDE55-3E9B-435F-9D0C-1B242BE2B396}">
      <dgm:prSet/>
      <dgm:spPr/>
      <dgm:t>
        <a:bodyPr/>
        <a:lstStyle/>
        <a:p>
          <a:endParaRPr lang="en-US"/>
        </a:p>
      </dgm:t>
    </dgm:pt>
    <dgm:pt modelId="{6C72700C-D323-4DE1-9343-C33A633D55A3}">
      <dgm:prSet phldrT="[Text]"/>
      <dgm:spPr/>
      <dgm:t>
        <a:bodyPr/>
        <a:lstStyle/>
        <a:p>
          <a:r>
            <a:rPr lang="en-US" dirty="0" err="1"/>
            <a:t>Aa</a:t>
          </a:r>
          <a:r>
            <a:rPr lang="en-US" dirty="0"/>
            <a:t> or </a:t>
          </a:r>
          <a:r>
            <a:rPr lang="en-US" dirty="0" err="1"/>
            <a:t>aA</a:t>
          </a:r>
          <a:r>
            <a:rPr lang="en-US" dirty="0"/>
            <a:t> </a:t>
          </a:r>
        </a:p>
        <a:p>
          <a:r>
            <a:rPr lang="en-US" dirty="0"/>
            <a:t>Carrier Child 25%</a:t>
          </a:r>
        </a:p>
      </dgm:t>
    </dgm:pt>
    <dgm:pt modelId="{F6063187-93BB-4EB3-9E58-9DD7BE6553DB}" type="parTrans" cxnId="{7D95130A-ACCF-4646-B254-46662F652721}">
      <dgm:prSet/>
      <dgm:spPr/>
      <dgm:t>
        <a:bodyPr/>
        <a:lstStyle/>
        <a:p>
          <a:endParaRPr lang="en-US"/>
        </a:p>
      </dgm:t>
    </dgm:pt>
    <dgm:pt modelId="{2EAB55EF-5361-4F06-9B43-F7583447011D}" type="sibTrans" cxnId="{7D95130A-ACCF-4646-B254-46662F652721}">
      <dgm:prSet/>
      <dgm:spPr/>
      <dgm:t>
        <a:bodyPr/>
        <a:lstStyle/>
        <a:p>
          <a:endParaRPr lang="en-US"/>
        </a:p>
      </dgm:t>
    </dgm:pt>
    <dgm:pt modelId="{286C35FC-E8A1-4C26-A2E9-589CA4A0B893}">
      <dgm:prSet phldrT="[Text]"/>
      <dgm:spPr/>
      <dgm:t>
        <a:bodyPr/>
        <a:lstStyle/>
        <a:p>
          <a:r>
            <a:rPr lang="en-US" dirty="0"/>
            <a:t>A </a:t>
          </a:r>
          <a:r>
            <a:rPr lang="en-US" dirty="0" err="1"/>
            <a:t>a</a:t>
          </a:r>
          <a:endParaRPr lang="en-US" dirty="0"/>
        </a:p>
      </dgm:t>
    </dgm:pt>
    <dgm:pt modelId="{3B39A265-0A66-4217-9696-3C1E0AF2CD91}" type="parTrans" cxnId="{AAEDC2B7-AEA8-455A-B953-91009436B8F6}">
      <dgm:prSet/>
      <dgm:spPr/>
      <dgm:t>
        <a:bodyPr/>
        <a:lstStyle/>
        <a:p>
          <a:endParaRPr lang="en-US"/>
        </a:p>
      </dgm:t>
    </dgm:pt>
    <dgm:pt modelId="{42F66CD4-C4A6-446D-830C-2FA16C93927C}" type="sibTrans" cxnId="{AAEDC2B7-AEA8-455A-B953-91009436B8F6}">
      <dgm:prSet/>
      <dgm:spPr/>
      <dgm:t>
        <a:bodyPr/>
        <a:lstStyle/>
        <a:p>
          <a:endParaRPr lang="en-US"/>
        </a:p>
      </dgm:t>
    </dgm:pt>
    <dgm:pt modelId="{1BEA36C8-BD22-478D-BDB7-3DDBFA5F91EC}">
      <dgm:prSet phldrT="[Text]" custT="1"/>
      <dgm:spPr/>
      <dgm:t>
        <a:bodyPr/>
        <a:lstStyle/>
        <a:p>
          <a:r>
            <a:rPr lang="en-US" sz="2100" dirty="0" err="1"/>
            <a:t>aa</a:t>
          </a:r>
          <a:endParaRPr lang="en-US" sz="2100" dirty="0"/>
        </a:p>
        <a:p>
          <a:r>
            <a:rPr lang="en-US" sz="2100" dirty="0" err="1"/>
            <a:t>Thalassaemic</a:t>
          </a:r>
          <a:r>
            <a:rPr lang="en-US" sz="2100" dirty="0"/>
            <a:t> </a:t>
          </a:r>
          <a:r>
            <a:rPr lang="en-US" sz="1800" dirty="0"/>
            <a:t>Child</a:t>
          </a:r>
          <a:r>
            <a:rPr lang="en-US" sz="2100" dirty="0"/>
            <a:t> 25%</a:t>
          </a:r>
        </a:p>
      </dgm:t>
    </dgm:pt>
    <dgm:pt modelId="{8612B76B-2509-4AF7-9D10-A26E9373D215}" type="parTrans" cxnId="{0F188FF7-4F51-47EE-9B1F-21F1CDA8184F}">
      <dgm:prSet/>
      <dgm:spPr/>
      <dgm:t>
        <a:bodyPr/>
        <a:lstStyle/>
        <a:p>
          <a:endParaRPr lang="en-US"/>
        </a:p>
      </dgm:t>
    </dgm:pt>
    <dgm:pt modelId="{7B4D9ECB-A1B0-4F9A-A281-850014554F04}" type="sibTrans" cxnId="{0F188FF7-4F51-47EE-9B1F-21F1CDA8184F}">
      <dgm:prSet/>
      <dgm:spPr/>
      <dgm:t>
        <a:bodyPr/>
        <a:lstStyle/>
        <a:p>
          <a:endParaRPr lang="en-US"/>
        </a:p>
      </dgm:t>
    </dgm:pt>
    <dgm:pt modelId="{F77C50A4-E1AB-4865-A258-B82B3272C850}" type="pres">
      <dgm:prSet presAssocID="{B2B0B410-38BC-487B-92A8-F553D9B7054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374956E-20A8-4F18-91B8-1E789ACD610E}" type="pres">
      <dgm:prSet presAssocID="{6A403C25-B276-4C99-9698-61AE591C1D9D}" presName="vertOne" presStyleCnt="0"/>
      <dgm:spPr/>
    </dgm:pt>
    <dgm:pt modelId="{C113D4F9-91D0-4A5B-B076-3198BA9FE667}" type="pres">
      <dgm:prSet presAssocID="{6A403C25-B276-4C99-9698-61AE591C1D9D}" presName="txOne" presStyleLbl="node0" presStyleIdx="0" presStyleCnt="1">
        <dgm:presLayoutVars>
          <dgm:chPref val="3"/>
        </dgm:presLayoutVars>
      </dgm:prSet>
      <dgm:spPr/>
    </dgm:pt>
    <dgm:pt modelId="{6855458A-D45F-447C-AA59-1F80DA615D0C}" type="pres">
      <dgm:prSet presAssocID="{6A403C25-B276-4C99-9698-61AE591C1D9D}" presName="parTransOne" presStyleCnt="0"/>
      <dgm:spPr/>
    </dgm:pt>
    <dgm:pt modelId="{7DFE3EAD-C748-4E09-94CC-154FFC0EB939}" type="pres">
      <dgm:prSet presAssocID="{6A403C25-B276-4C99-9698-61AE591C1D9D}" presName="horzOne" presStyleCnt="0"/>
      <dgm:spPr/>
    </dgm:pt>
    <dgm:pt modelId="{ABDA26DA-B704-4BFE-A10A-5D8956947514}" type="pres">
      <dgm:prSet presAssocID="{80A9F84B-AD4D-40BF-8050-C6444E4A5D2A}" presName="vertTwo" presStyleCnt="0"/>
      <dgm:spPr/>
    </dgm:pt>
    <dgm:pt modelId="{B1F50265-3477-4D19-AE56-29AED273C805}" type="pres">
      <dgm:prSet presAssocID="{80A9F84B-AD4D-40BF-8050-C6444E4A5D2A}" presName="txTwo" presStyleLbl="node2" presStyleIdx="0" presStyleCnt="2">
        <dgm:presLayoutVars>
          <dgm:chPref val="3"/>
        </dgm:presLayoutVars>
      </dgm:prSet>
      <dgm:spPr/>
    </dgm:pt>
    <dgm:pt modelId="{4E21D0B6-65F6-4C77-B54D-F6B21443D6C7}" type="pres">
      <dgm:prSet presAssocID="{80A9F84B-AD4D-40BF-8050-C6444E4A5D2A}" presName="parTransTwo" presStyleCnt="0"/>
      <dgm:spPr/>
    </dgm:pt>
    <dgm:pt modelId="{7F543DD0-32B6-40D2-A3B1-D16BCC903AD4}" type="pres">
      <dgm:prSet presAssocID="{80A9F84B-AD4D-40BF-8050-C6444E4A5D2A}" presName="horzTwo" presStyleCnt="0"/>
      <dgm:spPr/>
    </dgm:pt>
    <dgm:pt modelId="{693BE64F-285B-4C3F-AC39-261A3B9614C3}" type="pres">
      <dgm:prSet presAssocID="{1CBBB777-87B9-45A1-8406-090E665B092A}" presName="vertThree" presStyleCnt="0"/>
      <dgm:spPr/>
    </dgm:pt>
    <dgm:pt modelId="{1DC8D246-7C65-4E2B-90D8-CCC43FABD733}" type="pres">
      <dgm:prSet presAssocID="{1CBBB777-87B9-45A1-8406-090E665B092A}" presName="txThree" presStyleLbl="node3" presStyleIdx="0" presStyleCnt="3">
        <dgm:presLayoutVars>
          <dgm:chPref val="3"/>
        </dgm:presLayoutVars>
      </dgm:prSet>
      <dgm:spPr/>
    </dgm:pt>
    <dgm:pt modelId="{E82192C3-645C-4122-93B8-A982C5EFB27D}" type="pres">
      <dgm:prSet presAssocID="{1CBBB777-87B9-45A1-8406-090E665B092A}" presName="horzThree" presStyleCnt="0"/>
      <dgm:spPr/>
    </dgm:pt>
    <dgm:pt modelId="{ABF1BC02-CBCF-43E2-9C97-7CE73A39911E}" type="pres">
      <dgm:prSet presAssocID="{6CC05094-D6B6-482F-8442-8D7A0699B8FA}" presName="sibSpaceThree" presStyleCnt="0"/>
      <dgm:spPr/>
    </dgm:pt>
    <dgm:pt modelId="{E8322915-D206-4D7B-AABF-CFBE4E0DD205}" type="pres">
      <dgm:prSet presAssocID="{6C72700C-D323-4DE1-9343-C33A633D55A3}" presName="vertThree" presStyleCnt="0"/>
      <dgm:spPr/>
    </dgm:pt>
    <dgm:pt modelId="{8C95345B-FF3C-4BA6-B98A-446882E1A458}" type="pres">
      <dgm:prSet presAssocID="{6C72700C-D323-4DE1-9343-C33A633D55A3}" presName="txThree" presStyleLbl="node3" presStyleIdx="1" presStyleCnt="3">
        <dgm:presLayoutVars>
          <dgm:chPref val="3"/>
        </dgm:presLayoutVars>
      </dgm:prSet>
      <dgm:spPr/>
    </dgm:pt>
    <dgm:pt modelId="{DC3F4C34-4805-4A1A-9C0F-D381D334C1C1}" type="pres">
      <dgm:prSet presAssocID="{6C72700C-D323-4DE1-9343-C33A633D55A3}" presName="horzThree" presStyleCnt="0"/>
      <dgm:spPr/>
    </dgm:pt>
    <dgm:pt modelId="{9F5D8543-6EB9-43C6-8E30-DA0CCFB0953B}" type="pres">
      <dgm:prSet presAssocID="{C451DE28-64D0-411F-A837-634CFE8CA015}" presName="sibSpaceTwo" presStyleCnt="0"/>
      <dgm:spPr/>
    </dgm:pt>
    <dgm:pt modelId="{D44ED72E-FB7E-4389-B91D-737250D2F0EA}" type="pres">
      <dgm:prSet presAssocID="{286C35FC-E8A1-4C26-A2E9-589CA4A0B893}" presName="vertTwo" presStyleCnt="0"/>
      <dgm:spPr/>
    </dgm:pt>
    <dgm:pt modelId="{2CD87EBB-A80A-483F-A4F6-6F9ED70CBB05}" type="pres">
      <dgm:prSet presAssocID="{286C35FC-E8A1-4C26-A2E9-589CA4A0B893}" presName="txTwo" presStyleLbl="node2" presStyleIdx="1" presStyleCnt="2" custLinFactNeighborX="-1582" custLinFactNeighborY="-41647">
        <dgm:presLayoutVars>
          <dgm:chPref val="3"/>
        </dgm:presLayoutVars>
      </dgm:prSet>
      <dgm:spPr/>
    </dgm:pt>
    <dgm:pt modelId="{C97DC487-2871-41BA-9E6F-49E7EA726A20}" type="pres">
      <dgm:prSet presAssocID="{286C35FC-E8A1-4C26-A2E9-589CA4A0B893}" presName="parTransTwo" presStyleCnt="0"/>
      <dgm:spPr/>
    </dgm:pt>
    <dgm:pt modelId="{DEDAB0F3-0ED7-4E72-8CCE-C1DB8FC1F68C}" type="pres">
      <dgm:prSet presAssocID="{286C35FC-E8A1-4C26-A2E9-589CA4A0B893}" presName="horzTwo" presStyleCnt="0"/>
      <dgm:spPr/>
    </dgm:pt>
    <dgm:pt modelId="{A32D606D-8521-46A3-997A-19B3BFDCEB78}" type="pres">
      <dgm:prSet presAssocID="{1BEA36C8-BD22-478D-BDB7-3DDBFA5F91EC}" presName="vertThree" presStyleCnt="0"/>
      <dgm:spPr/>
    </dgm:pt>
    <dgm:pt modelId="{E15877B6-C7EC-420F-AFFF-C6D00A1FF967}" type="pres">
      <dgm:prSet presAssocID="{1BEA36C8-BD22-478D-BDB7-3DDBFA5F91EC}" presName="txThree" presStyleLbl="node3" presStyleIdx="2" presStyleCnt="3">
        <dgm:presLayoutVars>
          <dgm:chPref val="3"/>
        </dgm:presLayoutVars>
      </dgm:prSet>
      <dgm:spPr/>
    </dgm:pt>
    <dgm:pt modelId="{404D4A4D-E160-4601-AA0B-F5A95CC0D3A1}" type="pres">
      <dgm:prSet presAssocID="{1BEA36C8-BD22-478D-BDB7-3DDBFA5F91EC}" presName="horzThree" presStyleCnt="0"/>
      <dgm:spPr/>
    </dgm:pt>
  </dgm:ptLst>
  <dgm:cxnLst>
    <dgm:cxn modelId="{6774D400-487E-4977-B9CD-522D29071630}" type="presOf" srcId="{B2B0B410-38BC-487B-92A8-F553D9B70544}" destId="{F77C50A4-E1AB-4865-A258-B82B3272C850}" srcOrd="0" destOrd="0" presId="urn:microsoft.com/office/officeart/2005/8/layout/hierarchy4"/>
    <dgm:cxn modelId="{7D95130A-ACCF-4646-B254-46662F652721}" srcId="{80A9F84B-AD4D-40BF-8050-C6444E4A5D2A}" destId="{6C72700C-D323-4DE1-9343-C33A633D55A3}" srcOrd="1" destOrd="0" parTransId="{F6063187-93BB-4EB3-9E58-9DD7BE6553DB}" sibTransId="{2EAB55EF-5361-4F06-9B43-F7583447011D}"/>
    <dgm:cxn modelId="{1D11F71E-8D18-465A-B2F3-C5B4CB8A0B06}" type="presOf" srcId="{6A403C25-B276-4C99-9698-61AE591C1D9D}" destId="{C113D4F9-91D0-4A5B-B076-3198BA9FE667}" srcOrd="0" destOrd="0" presId="urn:microsoft.com/office/officeart/2005/8/layout/hierarchy4"/>
    <dgm:cxn modelId="{883B6B22-5580-4411-8083-ADFF4D6BF071}" type="presOf" srcId="{6C72700C-D323-4DE1-9343-C33A633D55A3}" destId="{8C95345B-FF3C-4BA6-B98A-446882E1A458}" srcOrd="0" destOrd="0" presId="urn:microsoft.com/office/officeart/2005/8/layout/hierarchy4"/>
    <dgm:cxn modelId="{3B84B63A-5EAC-4E72-B93D-4E77BEAB17CA}" type="presOf" srcId="{80A9F84B-AD4D-40BF-8050-C6444E4A5D2A}" destId="{B1F50265-3477-4D19-AE56-29AED273C805}" srcOrd="0" destOrd="0" presId="urn:microsoft.com/office/officeart/2005/8/layout/hierarchy4"/>
    <dgm:cxn modelId="{419BDE55-3E9B-435F-9D0C-1B242BE2B396}" srcId="{80A9F84B-AD4D-40BF-8050-C6444E4A5D2A}" destId="{1CBBB777-87B9-45A1-8406-090E665B092A}" srcOrd="0" destOrd="0" parTransId="{CB5C4CBA-306B-4CE2-BBDE-C53D4A1A6123}" sibTransId="{6CC05094-D6B6-482F-8442-8D7A0699B8FA}"/>
    <dgm:cxn modelId="{3B814E92-9D8E-4747-AC56-F1711D4E16B2}" type="presOf" srcId="{286C35FC-E8A1-4C26-A2E9-589CA4A0B893}" destId="{2CD87EBB-A80A-483F-A4F6-6F9ED70CBB05}" srcOrd="0" destOrd="0" presId="urn:microsoft.com/office/officeart/2005/8/layout/hierarchy4"/>
    <dgm:cxn modelId="{6A3F65A3-7B9A-4CD1-A2E1-2EEFB8C20F3E}" srcId="{6A403C25-B276-4C99-9698-61AE591C1D9D}" destId="{80A9F84B-AD4D-40BF-8050-C6444E4A5D2A}" srcOrd="0" destOrd="0" parTransId="{0C01645B-A21D-422D-A191-805F2691D4AF}" sibTransId="{C451DE28-64D0-411F-A837-634CFE8CA015}"/>
    <dgm:cxn modelId="{A48F36A9-5900-4CF8-9DFD-A78B393CCACA}" srcId="{B2B0B410-38BC-487B-92A8-F553D9B70544}" destId="{6A403C25-B276-4C99-9698-61AE591C1D9D}" srcOrd="0" destOrd="0" parTransId="{4267EBFF-1811-4E89-924C-61D7201E5DA0}" sibTransId="{8B3AC119-5BA5-45A0-A1F7-2C6819C071FF}"/>
    <dgm:cxn modelId="{AAEDC2B7-AEA8-455A-B953-91009436B8F6}" srcId="{6A403C25-B276-4C99-9698-61AE591C1D9D}" destId="{286C35FC-E8A1-4C26-A2E9-589CA4A0B893}" srcOrd="1" destOrd="0" parTransId="{3B39A265-0A66-4217-9696-3C1E0AF2CD91}" sibTransId="{42F66CD4-C4A6-446D-830C-2FA16C93927C}"/>
    <dgm:cxn modelId="{C800B6C1-086E-4844-B7AD-2062C9D97C09}" type="presOf" srcId="{1BEA36C8-BD22-478D-BDB7-3DDBFA5F91EC}" destId="{E15877B6-C7EC-420F-AFFF-C6D00A1FF967}" srcOrd="0" destOrd="0" presId="urn:microsoft.com/office/officeart/2005/8/layout/hierarchy4"/>
    <dgm:cxn modelId="{45354BC5-4EF3-4AF9-BC15-B4B778549829}" type="presOf" srcId="{1CBBB777-87B9-45A1-8406-090E665B092A}" destId="{1DC8D246-7C65-4E2B-90D8-CCC43FABD733}" srcOrd="0" destOrd="0" presId="urn:microsoft.com/office/officeart/2005/8/layout/hierarchy4"/>
    <dgm:cxn modelId="{0F188FF7-4F51-47EE-9B1F-21F1CDA8184F}" srcId="{286C35FC-E8A1-4C26-A2E9-589CA4A0B893}" destId="{1BEA36C8-BD22-478D-BDB7-3DDBFA5F91EC}" srcOrd="0" destOrd="0" parTransId="{8612B76B-2509-4AF7-9D10-A26E9373D215}" sibTransId="{7B4D9ECB-A1B0-4F9A-A281-850014554F04}"/>
    <dgm:cxn modelId="{2D6F69A9-EF16-4FC6-8EC1-D55E941CCC6E}" type="presParOf" srcId="{F77C50A4-E1AB-4865-A258-B82B3272C850}" destId="{A374956E-20A8-4F18-91B8-1E789ACD610E}" srcOrd="0" destOrd="0" presId="urn:microsoft.com/office/officeart/2005/8/layout/hierarchy4"/>
    <dgm:cxn modelId="{B3BE1BC9-44F3-44C1-B5D7-1DD086C61C77}" type="presParOf" srcId="{A374956E-20A8-4F18-91B8-1E789ACD610E}" destId="{C113D4F9-91D0-4A5B-B076-3198BA9FE667}" srcOrd="0" destOrd="0" presId="urn:microsoft.com/office/officeart/2005/8/layout/hierarchy4"/>
    <dgm:cxn modelId="{5E3223A3-B3EE-40F4-A97F-AD1E95DA3C7A}" type="presParOf" srcId="{A374956E-20A8-4F18-91B8-1E789ACD610E}" destId="{6855458A-D45F-447C-AA59-1F80DA615D0C}" srcOrd="1" destOrd="0" presId="urn:microsoft.com/office/officeart/2005/8/layout/hierarchy4"/>
    <dgm:cxn modelId="{BB8233B0-20B8-4060-B5B7-E2D840447B97}" type="presParOf" srcId="{A374956E-20A8-4F18-91B8-1E789ACD610E}" destId="{7DFE3EAD-C748-4E09-94CC-154FFC0EB939}" srcOrd="2" destOrd="0" presId="urn:microsoft.com/office/officeart/2005/8/layout/hierarchy4"/>
    <dgm:cxn modelId="{8E2DF7DF-CE54-4001-8611-6BCFBD38F05E}" type="presParOf" srcId="{7DFE3EAD-C748-4E09-94CC-154FFC0EB939}" destId="{ABDA26DA-B704-4BFE-A10A-5D8956947514}" srcOrd="0" destOrd="0" presId="urn:microsoft.com/office/officeart/2005/8/layout/hierarchy4"/>
    <dgm:cxn modelId="{B9A0F7E8-8E12-45A5-9C15-7F8F818C1BDD}" type="presParOf" srcId="{ABDA26DA-B704-4BFE-A10A-5D8956947514}" destId="{B1F50265-3477-4D19-AE56-29AED273C805}" srcOrd="0" destOrd="0" presId="urn:microsoft.com/office/officeart/2005/8/layout/hierarchy4"/>
    <dgm:cxn modelId="{344D5DCD-1ABD-48DC-9391-BED9E702ADE5}" type="presParOf" srcId="{ABDA26DA-B704-4BFE-A10A-5D8956947514}" destId="{4E21D0B6-65F6-4C77-B54D-F6B21443D6C7}" srcOrd="1" destOrd="0" presId="urn:microsoft.com/office/officeart/2005/8/layout/hierarchy4"/>
    <dgm:cxn modelId="{F3264144-D36C-4ADA-BCCF-B20CE92D159D}" type="presParOf" srcId="{ABDA26DA-B704-4BFE-A10A-5D8956947514}" destId="{7F543DD0-32B6-40D2-A3B1-D16BCC903AD4}" srcOrd="2" destOrd="0" presId="urn:microsoft.com/office/officeart/2005/8/layout/hierarchy4"/>
    <dgm:cxn modelId="{1C5E3B90-BD25-4DC7-BD43-53F986736283}" type="presParOf" srcId="{7F543DD0-32B6-40D2-A3B1-D16BCC903AD4}" destId="{693BE64F-285B-4C3F-AC39-261A3B9614C3}" srcOrd="0" destOrd="0" presId="urn:microsoft.com/office/officeart/2005/8/layout/hierarchy4"/>
    <dgm:cxn modelId="{283DFE56-AC7C-4C2C-AF6D-FCD3A4DB2411}" type="presParOf" srcId="{693BE64F-285B-4C3F-AC39-261A3B9614C3}" destId="{1DC8D246-7C65-4E2B-90D8-CCC43FABD733}" srcOrd="0" destOrd="0" presId="urn:microsoft.com/office/officeart/2005/8/layout/hierarchy4"/>
    <dgm:cxn modelId="{B657F5EE-7690-482C-84FC-A69E9F9753E5}" type="presParOf" srcId="{693BE64F-285B-4C3F-AC39-261A3B9614C3}" destId="{E82192C3-645C-4122-93B8-A982C5EFB27D}" srcOrd="1" destOrd="0" presId="urn:microsoft.com/office/officeart/2005/8/layout/hierarchy4"/>
    <dgm:cxn modelId="{2E9BE6C8-E33E-4998-B212-EAE68823D415}" type="presParOf" srcId="{7F543DD0-32B6-40D2-A3B1-D16BCC903AD4}" destId="{ABF1BC02-CBCF-43E2-9C97-7CE73A39911E}" srcOrd="1" destOrd="0" presId="urn:microsoft.com/office/officeart/2005/8/layout/hierarchy4"/>
    <dgm:cxn modelId="{8B390724-3D18-4D7D-BD7B-198A041AF940}" type="presParOf" srcId="{7F543DD0-32B6-40D2-A3B1-D16BCC903AD4}" destId="{E8322915-D206-4D7B-AABF-CFBE4E0DD205}" srcOrd="2" destOrd="0" presId="urn:microsoft.com/office/officeart/2005/8/layout/hierarchy4"/>
    <dgm:cxn modelId="{9C0FB3FA-3A44-4F57-A507-B3B756E3A8CF}" type="presParOf" srcId="{E8322915-D206-4D7B-AABF-CFBE4E0DD205}" destId="{8C95345B-FF3C-4BA6-B98A-446882E1A458}" srcOrd="0" destOrd="0" presId="urn:microsoft.com/office/officeart/2005/8/layout/hierarchy4"/>
    <dgm:cxn modelId="{4F808339-51E2-4485-8612-410ED6EDA276}" type="presParOf" srcId="{E8322915-D206-4D7B-AABF-CFBE4E0DD205}" destId="{DC3F4C34-4805-4A1A-9C0F-D381D334C1C1}" srcOrd="1" destOrd="0" presId="urn:microsoft.com/office/officeart/2005/8/layout/hierarchy4"/>
    <dgm:cxn modelId="{27D2D23A-9D59-43BE-89C4-9F36500F8125}" type="presParOf" srcId="{7DFE3EAD-C748-4E09-94CC-154FFC0EB939}" destId="{9F5D8543-6EB9-43C6-8E30-DA0CCFB0953B}" srcOrd="1" destOrd="0" presId="urn:microsoft.com/office/officeart/2005/8/layout/hierarchy4"/>
    <dgm:cxn modelId="{AF81C44B-765B-44D6-B9B8-49DDEE353293}" type="presParOf" srcId="{7DFE3EAD-C748-4E09-94CC-154FFC0EB939}" destId="{D44ED72E-FB7E-4389-B91D-737250D2F0EA}" srcOrd="2" destOrd="0" presId="urn:microsoft.com/office/officeart/2005/8/layout/hierarchy4"/>
    <dgm:cxn modelId="{4A55492D-341E-4406-92EE-794546643BFD}" type="presParOf" srcId="{D44ED72E-FB7E-4389-B91D-737250D2F0EA}" destId="{2CD87EBB-A80A-483F-A4F6-6F9ED70CBB05}" srcOrd="0" destOrd="0" presId="urn:microsoft.com/office/officeart/2005/8/layout/hierarchy4"/>
    <dgm:cxn modelId="{F85BAD40-798A-4244-B40D-0F38032D7D68}" type="presParOf" srcId="{D44ED72E-FB7E-4389-B91D-737250D2F0EA}" destId="{C97DC487-2871-41BA-9E6F-49E7EA726A20}" srcOrd="1" destOrd="0" presId="urn:microsoft.com/office/officeart/2005/8/layout/hierarchy4"/>
    <dgm:cxn modelId="{0E083FEA-1D88-4500-B4A7-D2DF6409A616}" type="presParOf" srcId="{D44ED72E-FB7E-4389-B91D-737250D2F0EA}" destId="{DEDAB0F3-0ED7-4E72-8CCE-C1DB8FC1F68C}" srcOrd="2" destOrd="0" presId="urn:microsoft.com/office/officeart/2005/8/layout/hierarchy4"/>
    <dgm:cxn modelId="{6F66E1D0-82C0-47BA-861B-874A8CF2ABDB}" type="presParOf" srcId="{DEDAB0F3-0ED7-4E72-8CCE-C1DB8FC1F68C}" destId="{A32D606D-8521-46A3-997A-19B3BFDCEB78}" srcOrd="0" destOrd="0" presId="urn:microsoft.com/office/officeart/2005/8/layout/hierarchy4"/>
    <dgm:cxn modelId="{9D3F6002-BE1B-4735-A1C1-34E6D37F20AE}" type="presParOf" srcId="{A32D606D-8521-46A3-997A-19B3BFDCEB78}" destId="{E15877B6-C7EC-420F-AFFF-C6D00A1FF967}" srcOrd="0" destOrd="0" presId="urn:microsoft.com/office/officeart/2005/8/layout/hierarchy4"/>
    <dgm:cxn modelId="{F3958652-7DC1-416F-8239-4292E02D5331}" type="presParOf" srcId="{A32D606D-8521-46A3-997A-19B3BFDCEB78}" destId="{404D4A4D-E160-4601-AA0B-F5A95CC0D3A1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FF260C-A397-4A9E-A0AA-71CC8DEF6A01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E696558-EB4C-453E-91FC-F73A52D29217}">
      <dgm:prSet phldrT="[Text]" custT="1"/>
      <dgm:spPr/>
      <dgm:t>
        <a:bodyPr/>
        <a:lstStyle/>
        <a:p>
          <a:r>
            <a:rPr lang="en-US" sz="2400" dirty="0">
              <a:latin typeface="Cambria" pitchFamily="18" charset="0"/>
            </a:rPr>
            <a:t>Normal</a:t>
          </a:r>
        </a:p>
      </dgm:t>
    </dgm:pt>
    <dgm:pt modelId="{0DAA8270-9E54-4426-BED5-B559CDA89E5E}" type="parTrans" cxnId="{0A17B08D-269C-41B3-A6C3-50A08285EEF0}">
      <dgm:prSet/>
      <dgm:spPr/>
      <dgm:t>
        <a:bodyPr/>
        <a:lstStyle/>
        <a:p>
          <a:endParaRPr lang="en-US"/>
        </a:p>
      </dgm:t>
    </dgm:pt>
    <dgm:pt modelId="{FDF1E7D3-5618-40DF-9D22-1356F55F40C5}" type="sibTrans" cxnId="{0A17B08D-269C-41B3-A6C3-50A08285EEF0}">
      <dgm:prSet/>
      <dgm:spPr/>
      <dgm:t>
        <a:bodyPr/>
        <a:lstStyle/>
        <a:p>
          <a:endParaRPr lang="en-US"/>
        </a:p>
      </dgm:t>
    </dgm:pt>
    <dgm:pt modelId="{62F6F4D8-1C30-4129-BDA3-307FC1040200}">
      <dgm:prSet phldrT="[Text]" custT="1"/>
      <dgm:spPr/>
      <dgm:t>
        <a:bodyPr/>
        <a:lstStyle/>
        <a:p>
          <a:r>
            <a:rPr lang="en-US" sz="1800" dirty="0"/>
            <a:t>MCH    (</a:t>
          </a:r>
          <a:r>
            <a:rPr lang="en-US" sz="1800" dirty="0" err="1"/>
            <a:t>Pgt</a:t>
          </a:r>
          <a:r>
            <a:rPr lang="en-US" sz="1800" dirty="0"/>
            <a:t>)</a:t>
          </a:r>
          <a:r>
            <a:rPr lang="en-US" sz="1800" dirty="0">
              <a:latin typeface="Cambria"/>
            </a:rPr>
            <a:t>&gt;27</a:t>
          </a:r>
          <a:endParaRPr lang="en-US" sz="1800" dirty="0"/>
        </a:p>
        <a:p>
          <a:r>
            <a:rPr lang="en-US" sz="1800" dirty="0"/>
            <a:t>HbA2(%)</a:t>
          </a:r>
          <a:r>
            <a:rPr lang="en-US" sz="1800" dirty="0">
              <a:latin typeface="Cambria"/>
            </a:rPr>
            <a:t>&lt; 3.3</a:t>
          </a:r>
          <a:endParaRPr lang="en-US" sz="1800" dirty="0"/>
        </a:p>
        <a:p>
          <a:r>
            <a:rPr lang="en-US" sz="1800" dirty="0" err="1"/>
            <a:t>Hb</a:t>
          </a:r>
          <a:r>
            <a:rPr lang="en-US" sz="1800" dirty="0"/>
            <a:t>  A+A2</a:t>
          </a:r>
        </a:p>
      </dgm:t>
    </dgm:pt>
    <dgm:pt modelId="{0CE67DA9-6008-4C3F-86DD-90806594F559}" type="parTrans" cxnId="{B7885BA5-D64A-40E7-8DAD-27064B4440F8}">
      <dgm:prSet/>
      <dgm:spPr/>
      <dgm:t>
        <a:bodyPr/>
        <a:lstStyle/>
        <a:p>
          <a:endParaRPr lang="en-US"/>
        </a:p>
      </dgm:t>
    </dgm:pt>
    <dgm:pt modelId="{B015F6F7-B5EB-4600-9E48-98E35FC30978}" type="sibTrans" cxnId="{B7885BA5-D64A-40E7-8DAD-27064B4440F8}">
      <dgm:prSet/>
      <dgm:spPr/>
      <dgm:t>
        <a:bodyPr/>
        <a:lstStyle/>
        <a:p>
          <a:endParaRPr lang="en-US"/>
        </a:p>
      </dgm:t>
    </dgm:pt>
    <dgm:pt modelId="{DD9787AC-073B-416F-83CB-B796CFD3AEC4}">
      <dgm:prSet phldrT="[Text]" custT="1"/>
      <dgm:spPr/>
      <dgm:t>
        <a:bodyPr/>
        <a:lstStyle/>
        <a:p>
          <a:r>
            <a:rPr lang="el-GR" sz="2800" dirty="0"/>
            <a:t>Β</a:t>
          </a:r>
          <a:r>
            <a:rPr lang="en-US" sz="2800" dirty="0"/>
            <a:t>-</a:t>
          </a:r>
          <a:r>
            <a:rPr lang="en-US" sz="2800" dirty="0" err="1"/>
            <a:t>thal</a:t>
          </a:r>
          <a:r>
            <a:rPr lang="en-US" sz="2800" dirty="0"/>
            <a:t> Carrier</a:t>
          </a:r>
        </a:p>
      </dgm:t>
    </dgm:pt>
    <dgm:pt modelId="{AE45FAC8-2AC9-4CA2-99BA-44663F4E5F5B}" type="parTrans" cxnId="{0C7A8FDB-F42A-44D4-B20A-F04B7218E093}">
      <dgm:prSet/>
      <dgm:spPr/>
      <dgm:t>
        <a:bodyPr/>
        <a:lstStyle/>
        <a:p>
          <a:endParaRPr lang="en-US"/>
        </a:p>
      </dgm:t>
    </dgm:pt>
    <dgm:pt modelId="{5AA6D2C8-6B99-4529-AFA0-383EFEE7BE2C}" type="sibTrans" cxnId="{0C7A8FDB-F42A-44D4-B20A-F04B7218E093}">
      <dgm:prSet/>
      <dgm:spPr/>
      <dgm:t>
        <a:bodyPr/>
        <a:lstStyle/>
        <a:p>
          <a:endParaRPr lang="en-US"/>
        </a:p>
      </dgm:t>
    </dgm:pt>
    <dgm:pt modelId="{26FF6318-3AAF-4AFB-B8C1-E094E0DBE69C}">
      <dgm:prSet phldrT="[Text]" custT="1"/>
      <dgm:spPr/>
      <dgm:t>
        <a:bodyPr/>
        <a:lstStyle/>
        <a:p>
          <a:r>
            <a:rPr lang="en-US" sz="1600" dirty="0"/>
            <a:t>MCH    (</a:t>
          </a:r>
          <a:r>
            <a:rPr lang="en-US" sz="1600" dirty="0" err="1"/>
            <a:t>Pgt</a:t>
          </a:r>
          <a:r>
            <a:rPr lang="en-US" sz="1600" dirty="0"/>
            <a:t>) </a:t>
          </a:r>
          <a:r>
            <a:rPr lang="en-US" sz="1600" dirty="0">
              <a:latin typeface="Cambria"/>
            </a:rPr>
            <a:t>&lt;27</a:t>
          </a:r>
          <a:endParaRPr lang="en-US" sz="1600" dirty="0"/>
        </a:p>
      </dgm:t>
    </dgm:pt>
    <dgm:pt modelId="{CA798D01-6C75-44E7-97D8-D2061D4552B4}" type="parTrans" cxnId="{0CED5D32-2B79-41C9-A6FB-612741DC5B68}">
      <dgm:prSet/>
      <dgm:spPr/>
      <dgm:t>
        <a:bodyPr/>
        <a:lstStyle/>
        <a:p>
          <a:endParaRPr lang="en-US"/>
        </a:p>
      </dgm:t>
    </dgm:pt>
    <dgm:pt modelId="{EB5DE313-BC69-4266-845B-44EE84A4CCC6}" type="sibTrans" cxnId="{0CED5D32-2B79-41C9-A6FB-612741DC5B68}">
      <dgm:prSet/>
      <dgm:spPr/>
      <dgm:t>
        <a:bodyPr/>
        <a:lstStyle/>
        <a:p>
          <a:endParaRPr lang="en-US"/>
        </a:p>
      </dgm:t>
    </dgm:pt>
    <dgm:pt modelId="{884090A3-B15C-407E-895A-060B53D7A560}">
      <dgm:prSet phldrT="[Text]" custT="1"/>
      <dgm:spPr/>
      <dgm:t>
        <a:bodyPr/>
        <a:lstStyle/>
        <a:p>
          <a:r>
            <a:rPr lang="en-US" sz="1600" dirty="0"/>
            <a:t>MCHC &gt;31 (high or normal</a:t>
          </a:r>
        </a:p>
        <a:p>
          <a:r>
            <a:rPr lang="en-US" sz="1600" dirty="0"/>
            <a:t>HbA2(%)</a:t>
          </a:r>
          <a:r>
            <a:rPr lang="en-US" sz="1600" dirty="0">
              <a:latin typeface="Cambria"/>
            </a:rPr>
            <a:t>&gt;3.5</a:t>
          </a:r>
          <a:endParaRPr lang="en-US" sz="1600" dirty="0"/>
        </a:p>
        <a:p>
          <a:r>
            <a:rPr lang="en-US" sz="1600" dirty="0" err="1"/>
            <a:t>Hb</a:t>
          </a:r>
          <a:r>
            <a:rPr lang="en-US" sz="1600" dirty="0"/>
            <a:t>  E</a:t>
          </a:r>
        </a:p>
      </dgm:t>
    </dgm:pt>
    <dgm:pt modelId="{0B05D1E3-21F1-4639-8D95-43F9C4D22813}" type="parTrans" cxnId="{B34515FF-A8FE-40C7-84B9-6B9CE7DE2E34}">
      <dgm:prSet/>
      <dgm:spPr/>
    </dgm:pt>
    <dgm:pt modelId="{B5486AF9-FA1C-405F-893D-9723C50CDE31}" type="sibTrans" cxnId="{B34515FF-A8FE-40C7-84B9-6B9CE7DE2E34}">
      <dgm:prSet/>
      <dgm:spPr/>
    </dgm:pt>
    <dgm:pt modelId="{2BC59E2E-AD4B-4E6D-8409-46FC620F32A8}" type="pres">
      <dgm:prSet presAssocID="{7DFF260C-A397-4A9E-A0AA-71CC8DEF6A01}" presName="theList" presStyleCnt="0">
        <dgm:presLayoutVars>
          <dgm:dir/>
          <dgm:animLvl val="lvl"/>
          <dgm:resizeHandles val="exact"/>
        </dgm:presLayoutVars>
      </dgm:prSet>
      <dgm:spPr/>
    </dgm:pt>
    <dgm:pt modelId="{946F548A-9F44-4247-A1CB-44A0913123AE}" type="pres">
      <dgm:prSet presAssocID="{3E696558-EB4C-453E-91FC-F73A52D29217}" presName="compNode" presStyleCnt="0"/>
      <dgm:spPr/>
    </dgm:pt>
    <dgm:pt modelId="{743CACC6-72C9-44A3-8445-9EA6C596AF68}" type="pres">
      <dgm:prSet presAssocID="{3E696558-EB4C-453E-91FC-F73A52D29217}" presName="aNode" presStyleLbl="bgShp" presStyleIdx="0" presStyleCnt="2" custLinFactNeighborX="-104" custLinFactNeighborY="-6250"/>
      <dgm:spPr/>
    </dgm:pt>
    <dgm:pt modelId="{2871289C-CD47-4799-A6F8-FDB19C536017}" type="pres">
      <dgm:prSet presAssocID="{3E696558-EB4C-453E-91FC-F73A52D29217}" presName="textNode" presStyleLbl="bgShp" presStyleIdx="0" presStyleCnt="2"/>
      <dgm:spPr/>
    </dgm:pt>
    <dgm:pt modelId="{4CA20733-FA99-40E2-9B0F-76E7BE7B2E10}" type="pres">
      <dgm:prSet presAssocID="{3E696558-EB4C-453E-91FC-F73A52D29217}" presName="compChildNode" presStyleCnt="0"/>
      <dgm:spPr/>
    </dgm:pt>
    <dgm:pt modelId="{EF0F369C-4589-4621-8B3C-1AD3FE65EAA7}" type="pres">
      <dgm:prSet presAssocID="{3E696558-EB4C-453E-91FC-F73A52D29217}" presName="theInnerList" presStyleCnt="0"/>
      <dgm:spPr/>
    </dgm:pt>
    <dgm:pt modelId="{451CD2DA-6B1F-4F55-A584-660054897A27}" type="pres">
      <dgm:prSet presAssocID="{62F6F4D8-1C30-4129-BDA3-307FC1040200}" presName="childNode" presStyleLbl="node1" presStyleIdx="0" presStyleCnt="3" custScaleX="100000" custScaleY="65242" custLinFactNeighborX="8308" custLinFactNeighborY="-26033">
        <dgm:presLayoutVars>
          <dgm:bulletEnabled val="1"/>
        </dgm:presLayoutVars>
      </dgm:prSet>
      <dgm:spPr/>
    </dgm:pt>
    <dgm:pt modelId="{A19FB799-50D1-42DF-A20A-41C0FEDD66DE}" type="pres">
      <dgm:prSet presAssocID="{3E696558-EB4C-453E-91FC-F73A52D29217}" presName="aSpace" presStyleCnt="0"/>
      <dgm:spPr/>
    </dgm:pt>
    <dgm:pt modelId="{86D8DC5F-A5FE-4AAF-837D-959230B5F10B}" type="pres">
      <dgm:prSet presAssocID="{DD9787AC-073B-416F-83CB-B796CFD3AEC4}" presName="compNode" presStyleCnt="0"/>
      <dgm:spPr/>
    </dgm:pt>
    <dgm:pt modelId="{49B341D7-B569-4B34-BC82-248DE8D5BC87}" type="pres">
      <dgm:prSet presAssocID="{DD9787AC-073B-416F-83CB-B796CFD3AEC4}" presName="aNode" presStyleLbl="bgShp" presStyleIdx="1" presStyleCnt="2"/>
      <dgm:spPr/>
    </dgm:pt>
    <dgm:pt modelId="{BA333899-0D33-4DA5-9C29-49983F0FD9DC}" type="pres">
      <dgm:prSet presAssocID="{DD9787AC-073B-416F-83CB-B796CFD3AEC4}" presName="textNode" presStyleLbl="bgShp" presStyleIdx="1" presStyleCnt="2"/>
      <dgm:spPr/>
    </dgm:pt>
    <dgm:pt modelId="{13EB3441-ECD4-4A63-85CF-B1F0656A78D9}" type="pres">
      <dgm:prSet presAssocID="{DD9787AC-073B-416F-83CB-B796CFD3AEC4}" presName="compChildNode" presStyleCnt="0"/>
      <dgm:spPr/>
    </dgm:pt>
    <dgm:pt modelId="{442449EA-D7C6-4926-A656-D309CE82F3D9}" type="pres">
      <dgm:prSet presAssocID="{DD9787AC-073B-416F-83CB-B796CFD3AEC4}" presName="theInnerList" presStyleCnt="0"/>
      <dgm:spPr/>
    </dgm:pt>
    <dgm:pt modelId="{882C2CAC-B710-4BC7-8EF8-0D08908E6EC7}" type="pres">
      <dgm:prSet presAssocID="{26FF6318-3AAF-4AFB-B8C1-E094E0DBE69C}" presName="childNode" presStyleLbl="node1" presStyleIdx="1" presStyleCnt="3" custScaleX="100874" custScaleY="67308" custLinFactNeighborX="-8375" custLinFactNeighborY="-27884">
        <dgm:presLayoutVars>
          <dgm:bulletEnabled val="1"/>
        </dgm:presLayoutVars>
      </dgm:prSet>
      <dgm:spPr/>
    </dgm:pt>
    <dgm:pt modelId="{285BD060-0992-449A-A839-8C1D1B43133F}" type="pres">
      <dgm:prSet presAssocID="{26FF6318-3AAF-4AFB-B8C1-E094E0DBE69C}" presName="aSpace2" presStyleCnt="0"/>
      <dgm:spPr/>
    </dgm:pt>
    <dgm:pt modelId="{7964A525-E7F8-475B-92F5-EC38D10D4073}" type="pres">
      <dgm:prSet presAssocID="{884090A3-B15C-407E-895A-060B53D7A560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92B26220-C81D-4E63-A173-3548253A9890}" type="presOf" srcId="{26FF6318-3AAF-4AFB-B8C1-E094E0DBE69C}" destId="{882C2CAC-B710-4BC7-8EF8-0D08908E6EC7}" srcOrd="0" destOrd="0" presId="urn:microsoft.com/office/officeart/2005/8/layout/lProcess2"/>
    <dgm:cxn modelId="{0CED5D32-2B79-41C9-A6FB-612741DC5B68}" srcId="{DD9787AC-073B-416F-83CB-B796CFD3AEC4}" destId="{26FF6318-3AAF-4AFB-B8C1-E094E0DBE69C}" srcOrd="0" destOrd="0" parTransId="{CA798D01-6C75-44E7-97D8-D2061D4552B4}" sibTransId="{EB5DE313-BC69-4266-845B-44EE84A4CCC6}"/>
    <dgm:cxn modelId="{D23F756E-9AE9-460C-A594-B6677A3041B0}" type="presOf" srcId="{DD9787AC-073B-416F-83CB-B796CFD3AEC4}" destId="{BA333899-0D33-4DA5-9C29-49983F0FD9DC}" srcOrd="1" destOrd="0" presId="urn:microsoft.com/office/officeart/2005/8/layout/lProcess2"/>
    <dgm:cxn modelId="{AB4DA459-4185-41FD-97AB-6037A7A84746}" type="presOf" srcId="{7DFF260C-A397-4A9E-A0AA-71CC8DEF6A01}" destId="{2BC59E2E-AD4B-4E6D-8409-46FC620F32A8}" srcOrd="0" destOrd="0" presId="urn:microsoft.com/office/officeart/2005/8/layout/lProcess2"/>
    <dgm:cxn modelId="{0A17B08D-269C-41B3-A6C3-50A08285EEF0}" srcId="{7DFF260C-A397-4A9E-A0AA-71CC8DEF6A01}" destId="{3E696558-EB4C-453E-91FC-F73A52D29217}" srcOrd="0" destOrd="0" parTransId="{0DAA8270-9E54-4426-BED5-B559CDA89E5E}" sibTransId="{FDF1E7D3-5618-40DF-9D22-1356F55F40C5}"/>
    <dgm:cxn modelId="{6E43699E-0C32-44D3-8F27-A830CD4C6F6C}" type="presOf" srcId="{884090A3-B15C-407E-895A-060B53D7A560}" destId="{7964A525-E7F8-475B-92F5-EC38D10D4073}" srcOrd="0" destOrd="0" presId="urn:microsoft.com/office/officeart/2005/8/layout/lProcess2"/>
    <dgm:cxn modelId="{B7885BA5-D64A-40E7-8DAD-27064B4440F8}" srcId="{3E696558-EB4C-453E-91FC-F73A52D29217}" destId="{62F6F4D8-1C30-4129-BDA3-307FC1040200}" srcOrd="0" destOrd="0" parTransId="{0CE67DA9-6008-4C3F-86DD-90806594F559}" sibTransId="{B015F6F7-B5EB-4600-9E48-98E35FC30978}"/>
    <dgm:cxn modelId="{6375EEC6-660C-4D4A-9EBA-7B0D55520404}" type="presOf" srcId="{DD9787AC-073B-416F-83CB-B796CFD3AEC4}" destId="{49B341D7-B569-4B34-BC82-248DE8D5BC87}" srcOrd="0" destOrd="0" presId="urn:microsoft.com/office/officeart/2005/8/layout/lProcess2"/>
    <dgm:cxn modelId="{D01677C7-624E-4509-97E4-9E9FE15D4D21}" type="presOf" srcId="{3E696558-EB4C-453E-91FC-F73A52D29217}" destId="{743CACC6-72C9-44A3-8445-9EA6C596AF68}" srcOrd="0" destOrd="0" presId="urn:microsoft.com/office/officeart/2005/8/layout/lProcess2"/>
    <dgm:cxn modelId="{D6B8F2D5-73C2-4DA7-97F3-D704F6A953B9}" type="presOf" srcId="{62F6F4D8-1C30-4129-BDA3-307FC1040200}" destId="{451CD2DA-6B1F-4F55-A584-660054897A27}" srcOrd="0" destOrd="0" presId="urn:microsoft.com/office/officeart/2005/8/layout/lProcess2"/>
    <dgm:cxn modelId="{84F74FD6-2A8A-4101-B4A3-B1ED2BCA926B}" type="presOf" srcId="{3E696558-EB4C-453E-91FC-F73A52D29217}" destId="{2871289C-CD47-4799-A6F8-FDB19C536017}" srcOrd="1" destOrd="0" presId="urn:microsoft.com/office/officeart/2005/8/layout/lProcess2"/>
    <dgm:cxn modelId="{0C7A8FDB-F42A-44D4-B20A-F04B7218E093}" srcId="{7DFF260C-A397-4A9E-A0AA-71CC8DEF6A01}" destId="{DD9787AC-073B-416F-83CB-B796CFD3AEC4}" srcOrd="1" destOrd="0" parTransId="{AE45FAC8-2AC9-4CA2-99BA-44663F4E5F5B}" sibTransId="{5AA6D2C8-6B99-4529-AFA0-383EFEE7BE2C}"/>
    <dgm:cxn modelId="{B34515FF-A8FE-40C7-84B9-6B9CE7DE2E34}" srcId="{DD9787AC-073B-416F-83CB-B796CFD3AEC4}" destId="{884090A3-B15C-407E-895A-060B53D7A560}" srcOrd="1" destOrd="0" parTransId="{0B05D1E3-21F1-4639-8D95-43F9C4D22813}" sibTransId="{B5486AF9-FA1C-405F-893D-9723C50CDE31}"/>
    <dgm:cxn modelId="{1F02D967-8506-4219-9661-C0C3C1FD3E54}" type="presParOf" srcId="{2BC59E2E-AD4B-4E6D-8409-46FC620F32A8}" destId="{946F548A-9F44-4247-A1CB-44A0913123AE}" srcOrd="0" destOrd="0" presId="urn:microsoft.com/office/officeart/2005/8/layout/lProcess2"/>
    <dgm:cxn modelId="{75F411DE-81D7-4DAD-AFB4-0776B4DA6397}" type="presParOf" srcId="{946F548A-9F44-4247-A1CB-44A0913123AE}" destId="{743CACC6-72C9-44A3-8445-9EA6C596AF68}" srcOrd="0" destOrd="0" presId="urn:microsoft.com/office/officeart/2005/8/layout/lProcess2"/>
    <dgm:cxn modelId="{4A9AA780-3CA6-4DF0-98C9-A93F664E6CD0}" type="presParOf" srcId="{946F548A-9F44-4247-A1CB-44A0913123AE}" destId="{2871289C-CD47-4799-A6F8-FDB19C536017}" srcOrd="1" destOrd="0" presId="urn:microsoft.com/office/officeart/2005/8/layout/lProcess2"/>
    <dgm:cxn modelId="{7E8F98F2-1DF2-4329-A8D0-BE1F6996F1D3}" type="presParOf" srcId="{946F548A-9F44-4247-A1CB-44A0913123AE}" destId="{4CA20733-FA99-40E2-9B0F-76E7BE7B2E10}" srcOrd="2" destOrd="0" presId="urn:microsoft.com/office/officeart/2005/8/layout/lProcess2"/>
    <dgm:cxn modelId="{6D5245D3-F1BB-404E-85FA-867F9D241EDB}" type="presParOf" srcId="{4CA20733-FA99-40E2-9B0F-76E7BE7B2E10}" destId="{EF0F369C-4589-4621-8B3C-1AD3FE65EAA7}" srcOrd="0" destOrd="0" presId="urn:microsoft.com/office/officeart/2005/8/layout/lProcess2"/>
    <dgm:cxn modelId="{A3F3B3B9-F4A2-476A-83DA-C7BBA51D6CDA}" type="presParOf" srcId="{EF0F369C-4589-4621-8B3C-1AD3FE65EAA7}" destId="{451CD2DA-6B1F-4F55-A584-660054897A27}" srcOrd="0" destOrd="0" presId="urn:microsoft.com/office/officeart/2005/8/layout/lProcess2"/>
    <dgm:cxn modelId="{8B6549A0-A97F-4028-9E5E-2AFC4EDFC851}" type="presParOf" srcId="{2BC59E2E-AD4B-4E6D-8409-46FC620F32A8}" destId="{A19FB799-50D1-42DF-A20A-41C0FEDD66DE}" srcOrd="1" destOrd="0" presId="urn:microsoft.com/office/officeart/2005/8/layout/lProcess2"/>
    <dgm:cxn modelId="{5B1A7667-65A7-43A2-A7BB-ABAA66710DE3}" type="presParOf" srcId="{2BC59E2E-AD4B-4E6D-8409-46FC620F32A8}" destId="{86D8DC5F-A5FE-4AAF-837D-959230B5F10B}" srcOrd="2" destOrd="0" presId="urn:microsoft.com/office/officeart/2005/8/layout/lProcess2"/>
    <dgm:cxn modelId="{CDB0635C-DABD-4718-8116-6F9CA2103402}" type="presParOf" srcId="{86D8DC5F-A5FE-4AAF-837D-959230B5F10B}" destId="{49B341D7-B569-4B34-BC82-248DE8D5BC87}" srcOrd="0" destOrd="0" presId="urn:microsoft.com/office/officeart/2005/8/layout/lProcess2"/>
    <dgm:cxn modelId="{4C7519B1-0339-4A36-8EBB-DC26AAB85F46}" type="presParOf" srcId="{86D8DC5F-A5FE-4AAF-837D-959230B5F10B}" destId="{BA333899-0D33-4DA5-9C29-49983F0FD9DC}" srcOrd="1" destOrd="0" presId="urn:microsoft.com/office/officeart/2005/8/layout/lProcess2"/>
    <dgm:cxn modelId="{D1795C48-1B32-42DB-9558-C5112BD206DE}" type="presParOf" srcId="{86D8DC5F-A5FE-4AAF-837D-959230B5F10B}" destId="{13EB3441-ECD4-4A63-85CF-B1F0656A78D9}" srcOrd="2" destOrd="0" presId="urn:microsoft.com/office/officeart/2005/8/layout/lProcess2"/>
    <dgm:cxn modelId="{B2657CDD-CF9C-483A-95F4-E7A3C634586C}" type="presParOf" srcId="{13EB3441-ECD4-4A63-85CF-B1F0656A78D9}" destId="{442449EA-D7C6-4926-A656-D309CE82F3D9}" srcOrd="0" destOrd="0" presId="urn:microsoft.com/office/officeart/2005/8/layout/lProcess2"/>
    <dgm:cxn modelId="{2028B2AD-9B23-427A-9C4B-9F007B73966C}" type="presParOf" srcId="{442449EA-D7C6-4926-A656-D309CE82F3D9}" destId="{882C2CAC-B710-4BC7-8EF8-0D08908E6EC7}" srcOrd="0" destOrd="0" presId="urn:microsoft.com/office/officeart/2005/8/layout/lProcess2"/>
    <dgm:cxn modelId="{8C79B2B5-D2D7-4DFA-9269-28FC34F0952B}" type="presParOf" srcId="{442449EA-D7C6-4926-A656-D309CE82F3D9}" destId="{285BD060-0992-449A-A839-8C1D1B43133F}" srcOrd="1" destOrd="0" presId="urn:microsoft.com/office/officeart/2005/8/layout/lProcess2"/>
    <dgm:cxn modelId="{C4EDE498-DC58-4A68-B78B-55565DADD36C}" type="presParOf" srcId="{442449EA-D7C6-4926-A656-D309CE82F3D9}" destId="{7964A525-E7F8-475B-92F5-EC38D10D4073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F87A090-A834-4671-BB22-DFDD1C5A3153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DC2DA57-9B29-4A6C-A022-EE66901D34F9}">
      <dgm:prSet phldrT="[Text]" custT="1"/>
      <dgm:spPr/>
      <dgm:t>
        <a:bodyPr/>
        <a:lstStyle/>
        <a:p>
          <a:r>
            <a:rPr lang="en-US" sz="1400" b="1" dirty="0">
              <a:solidFill>
                <a:schemeClr val="tx1"/>
              </a:solidFill>
            </a:rPr>
            <a:t>Clinic</a:t>
          </a:r>
        </a:p>
        <a:p>
          <a:r>
            <a:rPr lang="en-US" sz="1400" b="1" dirty="0">
              <a:solidFill>
                <a:schemeClr val="tx1"/>
              </a:solidFill>
            </a:rPr>
            <a:t>Molecular Screening Lab</a:t>
          </a:r>
          <a:endParaRPr lang="en-US" sz="2400" b="1" dirty="0">
            <a:solidFill>
              <a:schemeClr val="tx1"/>
            </a:solidFill>
          </a:endParaRPr>
        </a:p>
        <a:p>
          <a:r>
            <a:rPr lang="en-US" sz="1400" b="1" dirty="0">
              <a:solidFill>
                <a:schemeClr val="tx1"/>
              </a:solidFill>
            </a:rPr>
            <a:t>Biology  Screening  Lab</a:t>
          </a:r>
        </a:p>
      </dgm:t>
    </dgm:pt>
    <dgm:pt modelId="{26F14C6A-89A3-420F-8D53-1B0B40BA86F9}" type="parTrans" cxnId="{0D2602AC-D44B-4FE0-A288-A3C10E52D17C}">
      <dgm:prSet/>
      <dgm:spPr/>
      <dgm:t>
        <a:bodyPr/>
        <a:lstStyle/>
        <a:p>
          <a:endParaRPr lang="en-US"/>
        </a:p>
      </dgm:t>
    </dgm:pt>
    <dgm:pt modelId="{FCF1EBC4-EBF3-4F49-BA80-0E0AA8DE90E7}" type="sibTrans" cxnId="{0D2602AC-D44B-4FE0-A288-A3C10E52D17C}">
      <dgm:prSet/>
      <dgm:spPr/>
      <dgm:t>
        <a:bodyPr/>
        <a:lstStyle/>
        <a:p>
          <a:endParaRPr lang="en-US"/>
        </a:p>
      </dgm:t>
    </dgm:pt>
    <dgm:pt modelId="{0B4EB51B-D6AE-4FBB-9159-F38CAAB05427}">
      <dgm:prSet phldrT="[Text]"/>
      <dgm:spPr/>
      <dgm:t>
        <a:bodyPr/>
        <a:lstStyle/>
        <a:p>
          <a:r>
            <a:rPr lang="en-US" dirty="0"/>
            <a:t>Peripheral Center</a:t>
          </a:r>
        </a:p>
      </dgm:t>
    </dgm:pt>
    <dgm:pt modelId="{49F9AB83-2C58-4C4A-BEDC-E8A0C3B41CE2}" type="parTrans" cxnId="{EBA03728-CB74-4939-B0A2-D38CB8B57A45}">
      <dgm:prSet/>
      <dgm:spPr/>
      <dgm:t>
        <a:bodyPr/>
        <a:lstStyle/>
        <a:p>
          <a:endParaRPr lang="en-US"/>
        </a:p>
      </dgm:t>
    </dgm:pt>
    <dgm:pt modelId="{69F9FA56-3EE0-481A-9A02-505FEEB3F427}" type="sibTrans" cxnId="{EBA03728-CB74-4939-B0A2-D38CB8B57A45}">
      <dgm:prSet/>
      <dgm:spPr/>
      <dgm:t>
        <a:bodyPr/>
        <a:lstStyle/>
        <a:p>
          <a:endParaRPr lang="en-US"/>
        </a:p>
      </dgm:t>
    </dgm:pt>
    <dgm:pt modelId="{FD98A63D-7AF1-41F7-8366-0353FD0C008C}">
      <dgm:prSet phldrT="[Text]"/>
      <dgm:spPr/>
      <dgm:t>
        <a:bodyPr/>
        <a:lstStyle/>
        <a:p>
          <a:r>
            <a:rPr lang="en-US" dirty="0"/>
            <a:t>Peripheral Center</a:t>
          </a:r>
        </a:p>
      </dgm:t>
    </dgm:pt>
    <dgm:pt modelId="{95F7E080-348C-44DB-8BD8-74FED00CD89E}" type="parTrans" cxnId="{FFE5CFBB-A7C4-4CBD-BDB2-E2CAAFBD1062}">
      <dgm:prSet/>
      <dgm:spPr/>
      <dgm:t>
        <a:bodyPr/>
        <a:lstStyle/>
        <a:p>
          <a:endParaRPr lang="en-US"/>
        </a:p>
      </dgm:t>
    </dgm:pt>
    <dgm:pt modelId="{66EBCD4A-D011-4541-BC9F-C87BC512CF22}" type="sibTrans" cxnId="{FFE5CFBB-A7C4-4CBD-BDB2-E2CAAFBD1062}">
      <dgm:prSet/>
      <dgm:spPr/>
      <dgm:t>
        <a:bodyPr/>
        <a:lstStyle/>
        <a:p>
          <a:endParaRPr lang="en-US"/>
        </a:p>
      </dgm:t>
    </dgm:pt>
    <dgm:pt modelId="{B39332C2-C04A-492D-80F4-908512391844}">
      <dgm:prSet phldrT="[Text]"/>
      <dgm:spPr/>
      <dgm:t>
        <a:bodyPr/>
        <a:lstStyle/>
        <a:p>
          <a:r>
            <a:rPr lang="en-US" dirty="0"/>
            <a:t>Peripheral Center</a:t>
          </a:r>
        </a:p>
      </dgm:t>
    </dgm:pt>
    <dgm:pt modelId="{BB3EB689-21EB-42D3-A6E3-1812E2145A50}" type="parTrans" cxnId="{7F6C8AE5-41E8-4ED0-9373-3847D9ED31C8}">
      <dgm:prSet/>
      <dgm:spPr/>
      <dgm:t>
        <a:bodyPr/>
        <a:lstStyle/>
        <a:p>
          <a:endParaRPr lang="en-US"/>
        </a:p>
      </dgm:t>
    </dgm:pt>
    <dgm:pt modelId="{E53B898A-430E-4819-8C84-7A061D7DC1B8}" type="sibTrans" cxnId="{7F6C8AE5-41E8-4ED0-9373-3847D9ED31C8}">
      <dgm:prSet/>
      <dgm:spPr/>
      <dgm:t>
        <a:bodyPr/>
        <a:lstStyle/>
        <a:p>
          <a:endParaRPr lang="en-US"/>
        </a:p>
      </dgm:t>
    </dgm:pt>
    <dgm:pt modelId="{B387F5E3-3852-4007-A63D-7C2BB774D0FC}">
      <dgm:prSet phldrT="[Text]"/>
      <dgm:spPr/>
      <dgm:t>
        <a:bodyPr/>
        <a:lstStyle/>
        <a:p>
          <a:r>
            <a:rPr lang="en-US" dirty="0"/>
            <a:t>Peripheral Center</a:t>
          </a:r>
        </a:p>
      </dgm:t>
    </dgm:pt>
    <dgm:pt modelId="{7717B3B4-0902-436E-9536-B54477316E80}" type="parTrans" cxnId="{DBF197AA-12DD-427B-920F-6FF21BA1A7AE}">
      <dgm:prSet/>
      <dgm:spPr/>
      <dgm:t>
        <a:bodyPr/>
        <a:lstStyle/>
        <a:p>
          <a:endParaRPr lang="en-US"/>
        </a:p>
      </dgm:t>
    </dgm:pt>
    <dgm:pt modelId="{E35D647E-6E8D-4CB3-AE1B-D5CAE12C7470}" type="sibTrans" cxnId="{DBF197AA-12DD-427B-920F-6FF21BA1A7AE}">
      <dgm:prSet/>
      <dgm:spPr/>
      <dgm:t>
        <a:bodyPr/>
        <a:lstStyle/>
        <a:p>
          <a:endParaRPr lang="en-US"/>
        </a:p>
      </dgm:t>
    </dgm:pt>
    <dgm:pt modelId="{BF1DDED3-C4A1-46D0-AF41-87B6AF69142A}">
      <dgm:prSet/>
      <dgm:spPr/>
      <dgm:t>
        <a:bodyPr/>
        <a:lstStyle/>
        <a:p>
          <a:endParaRPr lang="en-US" dirty="0"/>
        </a:p>
      </dgm:t>
    </dgm:pt>
    <dgm:pt modelId="{6FE7E09C-29F8-4D20-8468-6C2B80DFEA8D}" type="parTrans" cxnId="{F95C6447-FFA1-4F3C-96DB-9521ECDD1173}">
      <dgm:prSet/>
      <dgm:spPr/>
      <dgm:t>
        <a:bodyPr/>
        <a:lstStyle/>
        <a:p>
          <a:endParaRPr lang="en-US"/>
        </a:p>
      </dgm:t>
    </dgm:pt>
    <dgm:pt modelId="{72ED3649-6F62-4921-AF7C-A0851F38A8E1}" type="sibTrans" cxnId="{F95C6447-FFA1-4F3C-96DB-9521ECDD1173}">
      <dgm:prSet/>
      <dgm:spPr/>
      <dgm:t>
        <a:bodyPr/>
        <a:lstStyle/>
        <a:p>
          <a:endParaRPr lang="en-US"/>
        </a:p>
      </dgm:t>
    </dgm:pt>
    <dgm:pt modelId="{38C928CC-1DF8-4210-A9FA-6AD52C8BF20A}" type="pres">
      <dgm:prSet presAssocID="{5F87A090-A834-4671-BB22-DFDD1C5A3153}" presName="composite" presStyleCnt="0">
        <dgm:presLayoutVars>
          <dgm:chMax val="1"/>
          <dgm:dir/>
          <dgm:resizeHandles val="exact"/>
        </dgm:presLayoutVars>
      </dgm:prSet>
      <dgm:spPr/>
    </dgm:pt>
    <dgm:pt modelId="{F951EBFE-A9CB-42AD-84C7-F03DA9FCC17C}" type="pres">
      <dgm:prSet presAssocID="{5F87A090-A834-4671-BB22-DFDD1C5A3153}" presName="radial" presStyleCnt="0">
        <dgm:presLayoutVars>
          <dgm:animLvl val="ctr"/>
        </dgm:presLayoutVars>
      </dgm:prSet>
      <dgm:spPr/>
    </dgm:pt>
    <dgm:pt modelId="{2B0490E1-DCC9-4C6D-9CCE-D1E7EEB10BBD}" type="pres">
      <dgm:prSet presAssocID="{3DC2DA57-9B29-4A6C-A022-EE66901D34F9}" presName="centerShape" presStyleLbl="vennNode1" presStyleIdx="0" presStyleCnt="5" custFlipHor="0" custScaleX="76435" custScaleY="63099"/>
      <dgm:spPr/>
    </dgm:pt>
    <dgm:pt modelId="{D88547FD-B488-4466-89F2-3B4D98581EAC}" type="pres">
      <dgm:prSet presAssocID="{0B4EB51B-D6AE-4FBB-9159-F38CAAB05427}" presName="node" presStyleLbl="vennNode1" presStyleIdx="1" presStyleCnt="5">
        <dgm:presLayoutVars>
          <dgm:bulletEnabled val="1"/>
        </dgm:presLayoutVars>
      </dgm:prSet>
      <dgm:spPr/>
    </dgm:pt>
    <dgm:pt modelId="{FE52E987-2CD7-48EE-9E88-275FEDF2A251}" type="pres">
      <dgm:prSet presAssocID="{FD98A63D-7AF1-41F7-8366-0353FD0C008C}" presName="node" presStyleLbl="vennNode1" presStyleIdx="2" presStyleCnt="5">
        <dgm:presLayoutVars>
          <dgm:bulletEnabled val="1"/>
        </dgm:presLayoutVars>
      </dgm:prSet>
      <dgm:spPr/>
    </dgm:pt>
    <dgm:pt modelId="{C4BE2E5F-E114-43A5-A5CA-6BF43604DC8C}" type="pres">
      <dgm:prSet presAssocID="{B39332C2-C04A-492D-80F4-908512391844}" presName="node" presStyleLbl="vennNode1" presStyleIdx="3" presStyleCnt="5">
        <dgm:presLayoutVars>
          <dgm:bulletEnabled val="1"/>
        </dgm:presLayoutVars>
      </dgm:prSet>
      <dgm:spPr/>
    </dgm:pt>
    <dgm:pt modelId="{E57B0BD1-9843-4C15-824D-54A14EBC9176}" type="pres">
      <dgm:prSet presAssocID="{B387F5E3-3852-4007-A63D-7C2BB774D0FC}" presName="node" presStyleLbl="vennNode1" presStyleIdx="4" presStyleCnt="5" custScaleX="108276">
        <dgm:presLayoutVars>
          <dgm:bulletEnabled val="1"/>
        </dgm:presLayoutVars>
      </dgm:prSet>
      <dgm:spPr/>
    </dgm:pt>
  </dgm:ptLst>
  <dgm:cxnLst>
    <dgm:cxn modelId="{EBA03728-CB74-4939-B0A2-D38CB8B57A45}" srcId="{3DC2DA57-9B29-4A6C-A022-EE66901D34F9}" destId="{0B4EB51B-D6AE-4FBB-9159-F38CAAB05427}" srcOrd="0" destOrd="0" parTransId="{49F9AB83-2C58-4C4A-BEDC-E8A0C3B41CE2}" sibTransId="{69F9FA56-3EE0-481A-9A02-505FEEB3F427}"/>
    <dgm:cxn modelId="{DB8F8733-511A-48B9-B4AA-762240E33DF9}" type="presOf" srcId="{0B4EB51B-D6AE-4FBB-9159-F38CAAB05427}" destId="{D88547FD-B488-4466-89F2-3B4D98581EAC}" srcOrd="0" destOrd="0" presId="urn:microsoft.com/office/officeart/2005/8/layout/radial3"/>
    <dgm:cxn modelId="{F95C6447-FFA1-4F3C-96DB-9521ECDD1173}" srcId="{5F87A090-A834-4671-BB22-DFDD1C5A3153}" destId="{BF1DDED3-C4A1-46D0-AF41-87B6AF69142A}" srcOrd="1" destOrd="0" parTransId="{6FE7E09C-29F8-4D20-8468-6C2B80DFEA8D}" sibTransId="{72ED3649-6F62-4921-AF7C-A0851F38A8E1}"/>
    <dgm:cxn modelId="{D5458993-F198-4C96-A5F1-B7B3AB99128D}" type="presOf" srcId="{B39332C2-C04A-492D-80F4-908512391844}" destId="{C4BE2E5F-E114-43A5-A5CA-6BF43604DC8C}" srcOrd="0" destOrd="0" presId="urn:microsoft.com/office/officeart/2005/8/layout/radial3"/>
    <dgm:cxn modelId="{DBF197AA-12DD-427B-920F-6FF21BA1A7AE}" srcId="{3DC2DA57-9B29-4A6C-A022-EE66901D34F9}" destId="{B387F5E3-3852-4007-A63D-7C2BB774D0FC}" srcOrd="3" destOrd="0" parTransId="{7717B3B4-0902-436E-9536-B54477316E80}" sibTransId="{E35D647E-6E8D-4CB3-AE1B-D5CAE12C7470}"/>
    <dgm:cxn modelId="{0D2602AC-D44B-4FE0-A288-A3C10E52D17C}" srcId="{5F87A090-A834-4671-BB22-DFDD1C5A3153}" destId="{3DC2DA57-9B29-4A6C-A022-EE66901D34F9}" srcOrd="0" destOrd="0" parTransId="{26F14C6A-89A3-420F-8D53-1B0B40BA86F9}" sibTransId="{FCF1EBC4-EBF3-4F49-BA80-0E0AA8DE90E7}"/>
    <dgm:cxn modelId="{21CFDBAD-97BF-4FC4-8EFA-A8A583C70F5A}" type="presOf" srcId="{3DC2DA57-9B29-4A6C-A022-EE66901D34F9}" destId="{2B0490E1-DCC9-4C6D-9CCE-D1E7EEB10BBD}" srcOrd="0" destOrd="0" presId="urn:microsoft.com/office/officeart/2005/8/layout/radial3"/>
    <dgm:cxn modelId="{FFE5CFBB-A7C4-4CBD-BDB2-E2CAAFBD1062}" srcId="{3DC2DA57-9B29-4A6C-A022-EE66901D34F9}" destId="{FD98A63D-7AF1-41F7-8366-0353FD0C008C}" srcOrd="1" destOrd="0" parTransId="{95F7E080-348C-44DB-8BD8-74FED00CD89E}" sibTransId="{66EBCD4A-D011-4541-BC9F-C87BC512CF22}"/>
    <dgm:cxn modelId="{46D758D4-71CF-4251-87BA-A91E3A8260D4}" type="presOf" srcId="{FD98A63D-7AF1-41F7-8366-0353FD0C008C}" destId="{FE52E987-2CD7-48EE-9E88-275FEDF2A251}" srcOrd="0" destOrd="0" presId="urn:microsoft.com/office/officeart/2005/8/layout/radial3"/>
    <dgm:cxn modelId="{0DB1C1E1-796D-4B28-AD62-53008E419BA2}" type="presOf" srcId="{5F87A090-A834-4671-BB22-DFDD1C5A3153}" destId="{38C928CC-1DF8-4210-A9FA-6AD52C8BF20A}" srcOrd="0" destOrd="0" presId="urn:microsoft.com/office/officeart/2005/8/layout/radial3"/>
    <dgm:cxn modelId="{7F6C8AE5-41E8-4ED0-9373-3847D9ED31C8}" srcId="{3DC2DA57-9B29-4A6C-A022-EE66901D34F9}" destId="{B39332C2-C04A-492D-80F4-908512391844}" srcOrd="2" destOrd="0" parTransId="{BB3EB689-21EB-42D3-A6E3-1812E2145A50}" sibTransId="{E53B898A-430E-4819-8C84-7A061D7DC1B8}"/>
    <dgm:cxn modelId="{3B7ABBE7-D8A2-4E1C-9360-C92DC90A9A25}" type="presOf" srcId="{B387F5E3-3852-4007-A63D-7C2BB774D0FC}" destId="{E57B0BD1-9843-4C15-824D-54A14EBC9176}" srcOrd="0" destOrd="0" presId="urn:microsoft.com/office/officeart/2005/8/layout/radial3"/>
    <dgm:cxn modelId="{35901697-D5A7-4FB5-9682-0B88EA2EF941}" type="presParOf" srcId="{38C928CC-1DF8-4210-A9FA-6AD52C8BF20A}" destId="{F951EBFE-A9CB-42AD-84C7-F03DA9FCC17C}" srcOrd="0" destOrd="0" presId="urn:microsoft.com/office/officeart/2005/8/layout/radial3"/>
    <dgm:cxn modelId="{C0472FE0-10A3-43B5-9A6C-F10C3120824E}" type="presParOf" srcId="{F951EBFE-A9CB-42AD-84C7-F03DA9FCC17C}" destId="{2B0490E1-DCC9-4C6D-9CCE-D1E7EEB10BBD}" srcOrd="0" destOrd="0" presId="urn:microsoft.com/office/officeart/2005/8/layout/radial3"/>
    <dgm:cxn modelId="{C7BA8638-3906-4A78-825D-D8A1B5823AA7}" type="presParOf" srcId="{F951EBFE-A9CB-42AD-84C7-F03DA9FCC17C}" destId="{D88547FD-B488-4466-89F2-3B4D98581EAC}" srcOrd="1" destOrd="0" presId="urn:microsoft.com/office/officeart/2005/8/layout/radial3"/>
    <dgm:cxn modelId="{1164B337-30F9-43B3-8EC7-97BDE3BAC5D9}" type="presParOf" srcId="{F951EBFE-A9CB-42AD-84C7-F03DA9FCC17C}" destId="{FE52E987-2CD7-48EE-9E88-275FEDF2A251}" srcOrd="2" destOrd="0" presId="urn:microsoft.com/office/officeart/2005/8/layout/radial3"/>
    <dgm:cxn modelId="{5C064C27-E4B9-4293-A678-AAEB507FBF2A}" type="presParOf" srcId="{F951EBFE-A9CB-42AD-84C7-F03DA9FCC17C}" destId="{C4BE2E5F-E114-43A5-A5CA-6BF43604DC8C}" srcOrd="3" destOrd="0" presId="urn:microsoft.com/office/officeart/2005/8/layout/radial3"/>
    <dgm:cxn modelId="{54E5A6EC-EFAB-4E1E-9A03-2199D794ED4F}" type="presParOf" srcId="{F951EBFE-A9CB-42AD-84C7-F03DA9FCC17C}" destId="{E57B0BD1-9843-4C15-824D-54A14EBC9176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13D4F9-91D0-4A5B-B076-3198BA9FE667}">
      <dsp:nvSpPr>
        <dsp:cNvPr id="0" name=""/>
        <dsp:cNvSpPr/>
      </dsp:nvSpPr>
      <dsp:spPr>
        <a:xfrm>
          <a:off x="751" y="2851"/>
          <a:ext cx="6551696" cy="12759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Cambria" pitchFamily="18" charset="0"/>
            </a:rPr>
            <a:t>Father Carrier           Mother Carrier</a:t>
          </a:r>
        </a:p>
      </dsp:txBody>
      <dsp:txXfrm>
        <a:off x="38122" y="40222"/>
        <a:ext cx="6476954" cy="1201211"/>
      </dsp:txXfrm>
    </dsp:sp>
    <dsp:sp modelId="{B1F50265-3477-4D19-AE56-29AED273C805}">
      <dsp:nvSpPr>
        <dsp:cNvPr id="0" name=""/>
        <dsp:cNvSpPr/>
      </dsp:nvSpPr>
      <dsp:spPr>
        <a:xfrm>
          <a:off x="751" y="1394023"/>
          <a:ext cx="4279770" cy="12759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 dirty="0"/>
            <a:t>A </a:t>
          </a:r>
          <a:r>
            <a:rPr lang="en-US" sz="5500" kern="1200" dirty="0" err="1"/>
            <a:t>a</a:t>
          </a:r>
          <a:endParaRPr lang="en-US" sz="5500" kern="1200" dirty="0"/>
        </a:p>
      </dsp:txBody>
      <dsp:txXfrm>
        <a:off x="38122" y="1431394"/>
        <a:ext cx="4205028" cy="1201211"/>
      </dsp:txXfrm>
    </dsp:sp>
    <dsp:sp modelId="{1DC8D246-7C65-4E2B-90D8-CCC43FABD733}">
      <dsp:nvSpPr>
        <dsp:cNvPr id="0" name=""/>
        <dsp:cNvSpPr/>
      </dsp:nvSpPr>
      <dsp:spPr>
        <a:xfrm>
          <a:off x="751" y="2785195"/>
          <a:ext cx="2095872" cy="12759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AA </a:t>
          </a:r>
        </a:p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Normal Child 25%</a:t>
          </a:r>
        </a:p>
      </dsp:txBody>
      <dsp:txXfrm>
        <a:off x="38122" y="2822566"/>
        <a:ext cx="2021130" cy="1201211"/>
      </dsp:txXfrm>
    </dsp:sp>
    <dsp:sp modelId="{8C95345B-FF3C-4BA6-B98A-446882E1A458}">
      <dsp:nvSpPr>
        <dsp:cNvPr id="0" name=""/>
        <dsp:cNvSpPr/>
      </dsp:nvSpPr>
      <dsp:spPr>
        <a:xfrm>
          <a:off x="2184650" y="2785195"/>
          <a:ext cx="2095872" cy="12759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Aa</a:t>
          </a:r>
          <a:r>
            <a:rPr lang="en-US" sz="2100" kern="1200" dirty="0"/>
            <a:t> or </a:t>
          </a:r>
          <a:r>
            <a:rPr lang="en-US" sz="2100" kern="1200" dirty="0" err="1"/>
            <a:t>aA</a:t>
          </a:r>
          <a:r>
            <a:rPr lang="en-US" sz="2100" kern="1200" dirty="0"/>
            <a:t> 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Carrier Child 25%</a:t>
          </a:r>
        </a:p>
      </dsp:txBody>
      <dsp:txXfrm>
        <a:off x="2222021" y="2822566"/>
        <a:ext cx="2021130" cy="1201211"/>
      </dsp:txXfrm>
    </dsp:sp>
    <dsp:sp modelId="{2CD87EBB-A80A-483F-A4F6-6F9ED70CBB05}">
      <dsp:nvSpPr>
        <dsp:cNvPr id="0" name=""/>
        <dsp:cNvSpPr/>
      </dsp:nvSpPr>
      <dsp:spPr>
        <a:xfrm>
          <a:off x="4423419" y="1346038"/>
          <a:ext cx="2095872" cy="12759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 dirty="0"/>
            <a:t>A </a:t>
          </a:r>
          <a:r>
            <a:rPr lang="en-US" sz="5500" kern="1200" dirty="0" err="1"/>
            <a:t>a</a:t>
          </a:r>
          <a:endParaRPr lang="en-US" sz="5500" kern="1200" dirty="0"/>
        </a:p>
      </dsp:txBody>
      <dsp:txXfrm>
        <a:off x="4460790" y="1383409"/>
        <a:ext cx="2021130" cy="1201211"/>
      </dsp:txXfrm>
    </dsp:sp>
    <dsp:sp modelId="{E15877B6-C7EC-420F-AFFF-C6D00A1FF967}">
      <dsp:nvSpPr>
        <dsp:cNvPr id="0" name=""/>
        <dsp:cNvSpPr/>
      </dsp:nvSpPr>
      <dsp:spPr>
        <a:xfrm>
          <a:off x="4456575" y="2785195"/>
          <a:ext cx="2095872" cy="12759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aa</a:t>
          </a:r>
          <a:endParaRPr lang="en-US" sz="2100" kern="1200" dirty="0"/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Thalassaemic</a:t>
          </a:r>
          <a:r>
            <a:rPr lang="en-US" sz="2100" kern="1200" dirty="0"/>
            <a:t> </a:t>
          </a:r>
          <a:r>
            <a:rPr lang="en-US" sz="1800" kern="1200" dirty="0"/>
            <a:t>Child</a:t>
          </a:r>
          <a:r>
            <a:rPr lang="en-US" sz="2100" kern="1200" dirty="0"/>
            <a:t> 25%</a:t>
          </a:r>
        </a:p>
      </dsp:txBody>
      <dsp:txXfrm>
        <a:off x="4493946" y="2822566"/>
        <a:ext cx="2021130" cy="12012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3CACC6-72C9-44A3-8445-9EA6C596AF68}">
      <dsp:nvSpPr>
        <dsp:cNvPr id="0" name=""/>
        <dsp:cNvSpPr/>
      </dsp:nvSpPr>
      <dsp:spPr>
        <a:xfrm>
          <a:off x="0" y="0"/>
          <a:ext cx="2274540" cy="40640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ambria" pitchFamily="18" charset="0"/>
            </a:rPr>
            <a:t>Normal</a:t>
          </a:r>
        </a:p>
      </dsp:txBody>
      <dsp:txXfrm>
        <a:off x="0" y="0"/>
        <a:ext cx="2274540" cy="1219200"/>
      </dsp:txXfrm>
    </dsp:sp>
    <dsp:sp modelId="{451CD2DA-6B1F-4F55-A584-660054897A27}">
      <dsp:nvSpPr>
        <dsp:cNvPr id="0" name=""/>
        <dsp:cNvSpPr/>
      </dsp:nvSpPr>
      <dsp:spPr>
        <a:xfrm>
          <a:off x="380993" y="990595"/>
          <a:ext cx="1819632" cy="17234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MCH    (</a:t>
          </a:r>
          <a:r>
            <a:rPr lang="en-US" sz="1800" kern="1200" dirty="0" err="1"/>
            <a:t>Pgt</a:t>
          </a:r>
          <a:r>
            <a:rPr lang="en-US" sz="1800" kern="1200" dirty="0"/>
            <a:t>)</a:t>
          </a:r>
          <a:r>
            <a:rPr lang="en-US" sz="1800" kern="1200" dirty="0">
              <a:latin typeface="Cambria"/>
            </a:rPr>
            <a:t>&gt;27</a:t>
          </a:r>
          <a:endParaRPr lang="en-US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HbA2(%)</a:t>
          </a:r>
          <a:r>
            <a:rPr lang="en-US" sz="1800" kern="1200" dirty="0">
              <a:latin typeface="Cambria"/>
            </a:rPr>
            <a:t>&lt; 3.3</a:t>
          </a:r>
          <a:endParaRPr lang="en-US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Hb</a:t>
          </a:r>
          <a:r>
            <a:rPr lang="en-US" sz="1800" kern="1200" dirty="0"/>
            <a:t>  A+A2</a:t>
          </a:r>
        </a:p>
      </dsp:txBody>
      <dsp:txXfrm>
        <a:off x="431471" y="1041073"/>
        <a:ext cx="1718676" cy="1622476"/>
      </dsp:txXfrm>
    </dsp:sp>
    <dsp:sp modelId="{49B341D7-B569-4B34-BC82-248DE8D5BC87}">
      <dsp:nvSpPr>
        <dsp:cNvPr id="0" name=""/>
        <dsp:cNvSpPr/>
      </dsp:nvSpPr>
      <dsp:spPr>
        <a:xfrm>
          <a:off x="2447495" y="0"/>
          <a:ext cx="2274540" cy="40640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kern="1200" dirty="0"/>
            <a:t>Β</a:t>
          </a:r>
          <a:r>
            <a:rPr lang="en-US" sz="2800" kern="1200" dirty="0"/>
            <a:t>-</a:t>
          </a:r>
          <a:r>
            <a:rPr lang="en-US" sz="2800" kern="1200" dirty="0" err="1"/>
            <a:t>thal</a:t>
          </a:r>
          <a:r>
            <a:rPr lang="en-US" sz="2800" kern="1200" dirty="0"/>
            <a:t> Carrier</a:t>
          </a:r>
        </a:p>
      </dsp:txBody>
      <dsp:txXfrm>
        <a:off x="2447495" y="0"/>
        <a:ext cx="2274540" cy="1219200"/>
      </dsp:txXfrm>
    </dsp:sp>
    <dsp:sp modelId="{882C2CAC-B710-4BC7-8EF8-0D08908E6EC7}">
      <dsp:nvSpPr>
        <dsp:cNvPr id="0" name=""/>
        <dsp:cNvSpPr/>
      </dsp:nvSpPr>
      <dsp:spPr>
        <a:xfrm>
          <a:off x="2514603" y="1158416"/>
          <a:ext cx="1835535" cy="9723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MCH    (</a:t>
          </a:r>
          <a:r>
            <a:rPr lang="en-US" sz="1600" kern="1200" dirty="0" err="1"/>
            <a:t>Pgt</a:t>
          </a:r>
          <a:r>
            <a:rPr lang="en-US" sz="1600" kern="1200" dirty="0"/>
            <a:t>) </a:t>
          </a:r>
          <a:r>
            <a:rPr lang="en-US" sz="1600" kern="1200" dirty="0">
              <a:latin typeface="Cambria"/>
            </a:rPr>
            <a:t>&lt;27</a:t>
          </a:r>
          <a:endParaRPr lang="en-US" sz="1600" kern="1200" dirty="0"/>
        </a:p>
      </dsp:txBody>
      <dsp:txXfrm>
        <a:off x="2543082" y="1186895"/>
        <a:ext cx="1778577" cy="915390"/>
      </dsp:txXfrm>
    </dsp:sp>
    <dsp:sp modelId="{7964A525-E7F8-475B-92F5-EC38D10D4073}">
      <dsp:nvSpPr>
        <dsp:cNvPr id="0" name=""/>
        <dsp:cNvSpPr/>
      </dsp:nvSpPr>
      <dsp:spPr>
        <a:xfrm>
          <a:off x="2674949" y="2414986"/>
          <a:ext cx="1819632" cy="14446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MCHC &gt;31 (high or normal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HbA2(%)</a:t>
          </a:r>
          <a:r>
            <a:rPr lang="en-US" sz="1600" kern="1200" dirty="0">
              <a:latin typeface="Cambria"/>
            </a:rPr>
            <a:t>&gt;3.5</a:t>
          </a:r>
          <a:endParaRPr lang="en-US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Hb</a:t>
          </a:r>
          <a:r>
            <a:rPr lang="en-US" sz="1600" kern="1200" dirty="0"/>
            <a:t>  E</a:t>
          </a:r>
        </a:p>
      </dsp:txBody>
      <dsp:txXfrm>
        <a:off x="2717261" y="2457298"/>
        <a:ext cx="1735008" cy="13600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490E1-DCC9-4C6D-9CCE-D1E7EEB10BBD}">
      <dsp:nvSpPr>
        <dsp:cNvPr id="0" name=""/>
        <dsp:cNvSpPr/>
      </dsp:nvSpPr>
      <dsp:spPr>
        <a:xfrm>
          <a:off x="2209802" y="1320795"/>
          <a:ext cx="1723035" cy="142240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Clinic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Molecular Screening Lab</a:t>
          </a:r>
          <a:endParaRPr lang="en-US" sz="2400" b="1" kern="1200" dirty="0">
            <a:solidFill>
              <a:schemeClr val="tx1"/>
            </a:solidFill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Biology  Screening  Lab</a:t>
          </a:r>
        </a:p>
      </dsp:txBody>
      <dsp:txXfrm>
        <a:off x="2462135" y="1529102"/>
        <a:ext cx="1218369" cy="1005795"/>
      </dsp:txXfrm>
    </dsp:sp>
    <dsp:sp modelId="{D88547FD-B488-4466-89F2-3B4D98581EAC}">
      <dsp:nvSpPr>
        <dsp:cNvPr id="0" name=""/>
        <dsp:cNvSpPr/>
      </dsp:nvSpPr>
      <dsp:spPr>
        <a:xfrm>
          <a:off x="2507757" y="402"/>
          <a:ext cx="1127124" cy="112712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Peripheral Center</a:t>
          </a:r>
        </a:p>
      </dsp:txBody>
      <dsp:txXfrm>
        <a:off x="2672820" y="165465"/>
        <a:ext cx="796998" cy="796998"/>
      </dsp:txXfrm>
    </dsp:sp>
    <dsp:sp modelId="{FE52E987-2CD7-48EE-9E88-275FEDF2A251}">
      <dsp:nvSpPr>
        <dsp:cNvPr id="0" name=""/>
        <dsp:cNvSpPr/>
      </dsp:nvSpPr>
      <dsp:spPr>
        <a:xfrm>
          <a:off x="3975792" y="1468437"/>
          <a:ext cx="1127124" cy="112712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Peripheral Center</a:t>
          </a:r>
        </a:p>
      </dsp:txBody>
      <dsp:txXfrm>
        <a:off x="4140855" y="1633500"/>
        <a:ext cx="796998" cy="796998"/>
      </dsp:txXfrm>
    </dsp:sp>
    <dsp:sp modelId="{C4BE2E5F-E114-43A5-A5CA-6BF43604DC8C}">
      <dsp:nvSpPr>
        <dsp:cNvPr id="0" name=""/>
        <dsp:cNvSpPr/>
      </dsp:nvSpPr>
      <dsp:spPr>
        <a:xfrm>
          <a:off x="2507757" y="2936472"/>
          <a:ext cx="1127124" cy="112712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Peripheral Center</a:t>
          </a:r>
        </a:p>
      </dsp:txBody>
      <dsp:txXfrm>
        <a:off x="2672820" y="3101535"/>
        <a:ext cx="796998" cy="796998"/>
      </dsp:txXfrm>
    </dsp:sp>
    <dsp:sp modelId="{E57B0BD1-9843-4C15-824D-54A14EBC9176}">
      <dsp:nvSpPr>
        <dsp:cNvPr id="0" name=""/>
        <dsp:cNvSpPr/>
      </dsp:nvSpPr>
      <dsp:spPr>
        <a:xfrm>
          <a:off x="993082" y="1468437"/>
          <a:ext cx="1220405" cy="112712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Peripheral Center</a:t>
          </a:r>
        </a:p>
      </dsp:txBody>
      <dsp:txXfrm>
        <a:off x="1171806" y="1633500"/>
        <a:ext cx="862957" cy="7969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BA21FA-3C08-4217-B438-DF32AF44A78C}" type="datetimeFigureOut">
              <a:rPr lang="en-US" smtClean="0"/>
              <a:pPr/>
              <a:t>11/12/2018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59795B-FCDA-472F-974C-97B09CAA81C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9795B-FCDA-472F-974C-97B09CAA81C6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9795B-FCDA-472F-974C-97B09CAA81C6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1FFD5-D27D-4FB5-9F91-C42415288970}" type="datetimeFigureOut">
              <a:rPr lang="en-US" smtClean="0"/>
              <a:pPr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26DE0-4D5B-4C3E-B1F9-2827034EFC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1FFD5-D27D-4FB5-9F91-C42415288970}" type="datetimeFigureOut">
              <a:rPr lang="en-US" smtClean="0"/>
              <a:pPr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26DE0-4D5B-4C3E-B1F9-2827034EFC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1FFD5-D27D-4FB5-9F91-C42415288970}" type="datetimeFigureOut">
              <a:rPr lang="en-US" smtClean="0"/>
              <a:pPr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26DE0-4D5B-4C3E-B1F9-2827034EFC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472AB-B22B-425D-95F5-A701AF681573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 spd="med"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1FFD5-D27D-4FB5-9F91-C42415288970}" type="datetimeFigureOut">
              <a:rPr lang="en-US" smtClean="0"/>
              <a:pPr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26DE0-4D5B-4C3E-B1F9-2827034EFC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1FFD5-D27D-4FB5-9F91-C42415288970}" type="datetimeFigureOut">
              <a:rPr lang="en-US" smtClean="0"/>
              <a:pPr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26DE0-4D5B-4C3E-B1F9-2827034EFC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1FFD5-D27D-4FB5-9F91-C42415288970}" type="datetimeFigureOut">
              <a:rPr lang="en-US" smtClean="0"/>
              <a:pPr/>
              <a:t>11/12/2018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26DE0-4D5B-4C3E-B1F9-2827034EFC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1FFD5-D27D-4FB5-9F91-C42415288970}" type="datetimeFigureOut">
              <a:rPr lang="en-US" smtClean="0"/>
              <a:pPr/>
              <a:t>11/12/2018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26DE0-4D5B-4C3E-B1F9-2827034EFC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1FFD5-D27D-4FB5-9F91-C42415288970}" type="datetimeFigureOut">
              <a:rPr lang="en-US" smtClean="0"/>
              <a:pPr/>
              <a:t>11/12/2018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26DE0-4D5B-4C3E-B1F9-2827034EFC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1FFD5-D27D-4FB5-9F91-C42415288970}" type="datetimeFigureOut">
              <a:rPr lang="en-US" smtClean="0"/>
              <a:pPr/>
              <a:t>11/12/2018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26DE0-4D5B-4C3E-B1F9-2827034EFC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1FFD5-D27D-4FB5-9F91-C42415288970}" type="datetimeFigureOut">
              <a:rPr lang="en-US" smtClean="0"/>
              <a:pPr/>
              <a:t>11/12/2018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26DE0-4D5B-4C3E-B1F9-2827034EFC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1FFD5-D27D-4FB5-9F91-C42415288970}" type="datetimeFigureOut">
              <a:rPr lang="en-US" smtClean="0"/>
              <a:pPr/>
              <a:t>11/12/2018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26DE0-4D5B-4C3E-B1F9-2827034EFC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1FFD5-D27D-4FB5-9F91-C42415288970}" type="datetimeFigureOut">
              <a:rPr lang="en-US" smtClean="0"/>
              <a:pPr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26DE0-4D5B-4C3E-B1F9-2827034EFC2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6000" dirty="0"/>
              <a:t> Prevention of </a:t>
            </a:r>
            <a:r>
              <a:rPr lang="en-US" sz="6000" dirty="0" err="1"/>
              <a:t>Thalassemia</a:t>
            </a:r>
            <a:endParaRPr lang="en-US" sz="6000" dirty="0"/>
          </a:p>
          <a:p>
            <a:pPr>
              <a:buNone/>
            </a:pPr>
            <a:endParaRPr lang="en-US" sz="6000" dirty="0"/>
          </a:p>
          <a:p>
            <a:pPr algn="ctr">
              <a:buNone/>
            </a:pPr>
            <a:r>
              <a:rPr lang="en-US" dirty="0"/>
              <a:t>Dr </a:t>
            </a:r>
            <a:r>
              <a:rPr lang="en-US" dirty="0" err="1"/>
              <a:t>Tasneem</a:t>
            </a:r>
            <a:r>
              <a:rPr lang="en-US" dirty="0"/>
              <a:t> </a:t>
            </a:r>
            <a:r>
              <a:rPr lang="en-US" dirty="0" err="1"/>
              <a:t>Ara</a:t>
            </a:r>
            <a:r>
              <a:rPr lang="en-US" dirty="0"/>
              <a:t> </a:t>
            </a:r>
          </a:p>
          <a:p>
            <a:pPr algn="ctr">
              <a:buNone/>
            </a:pPr>
            <a:r>
              <a:rPr lang="en-US" dirty="0"/>
              <a:t>Associate Professor</a:t>
            </a:r>
          </a:p>
          <a:p>
            <a:pPr algn="ctr">
              <a:buNone/>
            </a:pPr>
            <a:r>
              <a:rPr lang="en-US" dirty="0"/>
              <a:t>Department of Hematology &amp;  Bone marrow transplantation unit </a:t>
            </a:r>
          </a:p>
          <a:p>
            <a:pPr algn="ctr">
              <a:buNone/>
            </a:pPr>
            <a:r>
              <a:rPr lang="en-US" dirty="0"/>
              <a:t>DMCH </a:t>
            </a:r>
          </a:p>
          <a:p>
            <a:pPr algn="ctr">
              <a:buNone/>
            </a:pPr>
            <a:r>
              <a:rPr lang="en-US" dirty="0"/>
              <a:t>11/11/18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br>
              <a:rPr lang="en-US" dirty="0"/>
            </a:br>
            <a:r>
              <a:rPr lang="en-US" sz="4600" dirty="0"/>
              <a:t>Is prevention at a national level is cost-effective?</a:t>
            </a:r>
            <a:endParaRPr lang="en-US" sz="3400" dirty="0"/>
          </a:p>
          <a:p>
            <a:pPr>
              <a:buNone/>
            </a:pPr>
            <a:endParaRPr lang="en-US" sz="3400" dirty="0"/>
          </a:p>
          <a:p>
            <a:pPr algn="just">
              <a:buFont typeface="Wingdings" pitchFamily="2" charset="2"/>
              <a:buChar char="§"/>
            </a:pPr>
            <a:r>
              <a:rPr lang="en-US" sz="3800" b="1" dirty="0"/>
              <a:t>Yes,  it is cost-effective and we should strive to prevent the birth of a thalassemic child. </a:t>
            </a:r>
          </a:p>
          <a:p>
            <a:pPr algn="just">
              <a:buFont typeface="Wingdings" pitchFamily="2" charset="2"/>
              <a:buChar char="§"/>
            </a:pPr>
            <a:endParaRPr lang="en-US" b="1" dirty="0"/>
          </a:p>
          <a:p>
            <a:pPr algn="just">
              <a:buFont typeface="Wingdings" pitchFamily="2" charset="2"/>
              <a:buChar char="§"/>
            </a:pPr>
            <a:r>
              <a:rPr lang="en-US" sz="3800" b="1" dirty="0"/>
              <a:t> In a study done in Iran, it was concluded that</a:t>
            </a:r>
            <a:br>
              <a:rPr lang="en-US" sz="3800" b="1" dirty="0"/>
            </a:br>
            <a:r>
              <a:rPr lang="en-US" sz="3800" b="1" dirty="0"/>
              <a:t>the ratio of cost of treatment to prevention of</a:t>
            </a:r>
            <a:br>
              <a:rPr lang="en-US" sz="3800" b="1" dirty="0"/>
            </a:br>
            <a:r>
              <a:rPr lang="en-US" sz="3800" b="1" dirty="0" err="1"/>
              <a:t>thalassemia</a:t>
            </a:r>
            <a:r>
              <a:rPr lang="en-US" sz="3800" b="1" dirty="0"/>
              <a:t>  is </a:t>
            </a:r>
            <a:r>
              <a:rPr lang="en-US" b="1" dirty="0"/>
              <a:t>16:1.6</a:t>
            </a:r>
          </a:p>
          <a:p>
            <a:pPr algn="just">
              <a:buFont typeface="Wingdings" pitchFamily="2" charset="2"/>
              <a:buChar char="§"/>
            </a:pPr>
            <a:endParaRPr lang="en-US" sz="3800" b="1" dirty="0"/>
          </a:p>
          <a:p>
            <a:pPr>
              <a:buFont typeface="Wingdings" pitchFamily="2" charset="2"/>
              <a:buChar char="§"/>
            </a:pPr>
            <a:r>
              <a:rPr lang="en-US" sz="3800" b="1" dirty="0"/>
              <a:t> A similar result was published by </a:t>
            </a:r>
            <a:r>
              <a:rPr lang="en-US" sz="3800" b="1" dirty="0" err="1"/>
              <a:t>Ostrowsky</a:t>
            </a:r>
            <a:r>
              <a:rPr lang="en-US" sz="3800" b="1" dirty="0"/>
              <a:t> et al. (6) from Quebec, Canada and found that the total cost per case prevented was less than the cost of a single year of treatment for an individual with  disease.</a:t>
            </a:r>
            <a:r>
              <a:rPr lang="en-US" sz="3800" dirty="0"/>
              <a:t> </a:t>
            </a:r>
            <a:br>
              <a:rPr lang="en-US" sz="3400" dirty="0"/>
            </a:br>
            <a:endParaRPr lang="en-US" sz="3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Prevention of </a:t>
            </a:r>
            <a:r>
              <a:rPr lang="en-US" dirty="0" err="1"/>
              <a:t>thalassemia</a:t>
            </a:r>
            <a:r>
              <a:rPr lang="en-US" dirty="0"/>
              <a:t>, therefore is 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Practical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Feasible 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Answer to the agony of so many</a:t>
            </a:r>
            <a:br>
              <a:rPr lang="en-US" dirty="0"/>
            </a:br>
            <a:r>
              <a:rPr lang="en-US" dirty="0"/>
              <a:t>children, families and nations.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685800"/>
            <a:ext cx="7620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atin typeface="Cambria" pitchFamily="18" charset="0"/>
              </a:rPr>
              <a:t>Thalassaemia</a:t>
            </a:r>
            <a:r>
              <a:rPr lang="en-US" sz="3200" b="1" dirty="0">
                <a:latin typeface="Cambria" pitchFamily="18" charset="0"/>
              </a:rPr>
              <a:t>  control  programs:  Prevention</a:t>
            </a:r>
            <a:endParaRPr lang="en-US" sz="2800" b="1" dirty="0">
              <a:latin typeface="Cambria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3000" y="1752600"/>
            <a:ext cx="5715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endParaRPr lang="en-US" sz="2800" dirty="0">
              <a:latin typeface="Cambria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800" b="1" dirty="0">
                <a:latin typeface="Cambria" pitchFamily="18" charset="0"/>
              </a:rPr>
              <a:t> Carrier  screening</a:t>
            </a:r>
          </a:p>
          <a:p>
            <a:pPr>
              <a:buFont typeface="Wingdings" pitchFamily="2" charset="2"/>
              <a:buChar char="§"/>
            </a:pPr>
            <a:endParaRPr lang="en-US" sz="2400" b="1" dirty="0">
              <a:latin typeface="Cambria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800" b="1" dirty="0">
                <a:latin typeface="Cambria" pitchFamily="18" charset="0"/>
              </a:rPr>
              <a:t> Public education</a:t>
            </a:r>
          </a:p>
          <a:p>
            <a:pPr>
              <a:buFont typeface="Wingdings" pitchFamily="2" charset="2"/>
              <a:buChar char="§"/>
            </a:pPr>
            <a:endParaRPr lang="en-US" b="1" dirty="0">
              <a:latin typeface="Cambria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800" b="1" dirty="0">
                <a:latin typeface="Cambria" pitchFamily="18" charset="0"/>
              </a:rPr>
              <a:t> Prenatal Diagnosis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Prevention </a:t>
            </a:r>
            <a:r>
              <a:rPr lang="en-US" sz="2800" dirty="0"/>
              <a:t>(Contd.)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/>
              <a:t>Methods of prevention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Mass screening of high risk communities for</a:t>
            </a:r>
            <a:br>
              <a:rPr lang="en-US" dirty="0"/>
            </a:br>
            <a:r>
              <a:rPr lang="en-US" dirty="0" err="1"/>
              <a:t>thalassemia</a:t>
            </a:r>
            <a:r>
              <a:rPr lang="en-US" dirty="0"/>
              <a:t> minor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Population education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Genetic counseling of those who test positive for </a:t>
            </a:r>
            <a:r>
              <a:rPr lang="en-US" dirty="0" err="1"/>
              <a:t>thalassemia</a:t>
            </a:r>
            <a:r>
              <a:rPr lang="en-US" dirty="0"/>
              <a:t> minor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Prenatal Diagnosis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/>
          </a:p>
          <a:p>
            <a:pPr algn="ctr">
              <a:buNone/>
            </a:pPr>
            <a:r>
              <a:rPr lang="en-US" sz="6600" b="1" i="1" dirty="0"/>
              <a:t>Carrier Screening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b="1" dirty="0"/>
              <a:t>Carrier Screening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Carrier detection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Just before the marriage is too late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Therefore carrier screening should be done before a partner for the marriage is selected </a:t>
            </a:r>
          </a:p>
          <a:p>
            <a:pPr>
              <a:buFont typeface="Wingdings" pitchFamily="2" charset="2"/>
              <a:buChar char="§"/>
            </a:pP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43000" y="76200"/>
            <a:ext cx="6096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800" dirty="0"/>
              <a:t>Prevention Programs</a:t>
            </a:r>
          </a:p>
          <a:p>
            <a:pPr lvl="1"/>
            <a:r>
              <a:rPr lang="en-US" sz="2800" dirty="0"/>
              <a:t>Carrier Screening</a:t>
            </a:r>
          </a:p>
          <a:p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228600" y="1066800"/>
            <a:ext cx="5562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dirty="0">
                <a:latin typeface="Cambria" pitchFamily="18" charset="0"/>
              </a:rPr>
              <a:t>Population screening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>
                <a:latin typeface="Cambria" pitchFamily="18" charset="0"/>
              </a:rPr>
              <a:t>High risk groups/ Nested screening 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>
                <a:latin typeface="Cambria" pitchFamily="18" charset="0"/>
              </a:rPr>
              <a:t>Pregnant women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0"/>
            <a:ext cx="9525" cy="8576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" name="Diagram 6"/>
          <p:cNvGraphicFramePr/>
          <p:nvPr/>
        </p:nvGraphicFramePr>
        <p:xfrm>
          <a:off x="2362200" y="2108200"/>
          <a:ext cx="65532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685800"/>
            <a:ext cx="762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Carrier Detection</a:t>
            </a:r>
            <a:endParaRPr lang="en-US" sz="2800" b="1" dirty="0">
              <a:latin typeface="Cambria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1066800"/>
            <a:ext cx="7620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dirty="0"/>
              <a:t> </a:t>
            </a:r>
            <a:r>
              <a:rPr lang="en-US" sz="2400" dirty="0" err="1"/>
              <a:t>Hemogram</a:t>
            </a:r>
            <a:endParaRPr lang="en-US" sz="2400" dirty="0"/>
          </a:p>
          <a:p>
            <a:pPr>
              <a:buFont typeface="Wingdings" pitchFamily="2" charset="2"/>
              <a:buChar char="§"/>
            </a:pPr>
            <a:r>
              <a:rPr lang="en-US" sz="2400" dirty="0"/>
              <a:t> </a:t>
            </a:r>
            <a:r>
              <a:rPr lang="en-US" sz="2400" dirty="0" err="1"/>
              <a:t>Hb</a:t>
            </a:r>
            <a:r>
              <a:rPr lang="en-US" sz="2400" dirty="0"/>
              <a:t> electrophoresis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/>
              <a:t> Family study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/>
              <a:t> Molecular diagnosis</a:t>
            </a:r>
            <a:endParaRPr lang="en-US" sz="2400" dirty="0">
              <a:latin typeface="Cambria" pitchFamily="18" charset="0"/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3962400" y="1498600"/>
          <a:ext cx="47244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/>
              <a:t>Thalassaemia</a:t>
            </a:r>
            <a:r>
              <a:rPr lang="en-US" sz="3200" dirty="0"/>
              <a:t> control programs</a:t>
            </a:r>
            <a:br>
              <a:rPr lang="en-US" sz="3200" dirty="0"/>
            </a:br>
            <a:r>
              <a:rPr lang="en-US" sz="3200" dirty="0"/>
              <a:t>Infrastructure – </a:t>
            </a:r>
            <a:r>
              <a:rPr lang="en-US" sz="3200" dirty="0" err="1"/>
              <a:t>Thalassaemia</a:t>
            </a:r>
            <a:r>
              <a:rPr lang="en-US" sz="3200" dirty="0"/>
              <a:t> Center</a:t>
            </a:r>
            <a:endParaRPr lang="en-US" sz="3200" dirty="0">
              <a:latin typeface="Cambria" pitchFamily="18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/>
            <a:r>
              <a:rPr lang="en-US" sz="2400" b="1" dirty="0">
                <a:solidFill>
                  <a:schemeClr val="tx1"/>
                </a:solidFill>
              </a:rPr>
              <a:t>Clinics</a:t>
            </a:r>
          </a:p>
          <a:p>
            <a:pPr algn="l"/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Haematology</a:t>
            </a:r>
            <a:r>
              <a:rPr lang="en-US" sz="2400" b="1" dirty="0">
                <a:solidFill>
                  <a:schemeClr val="tx1"/>
                </a:solidFill>
              </a:rPr>
              <a:t> Lab</a:t>
            </a:r>
          </a:p>
          <a:p>
            <a:pPr algn="l"/>
            <a:r>
              <a:rPr lang="en-US" sz="2400" b="1" dirty="0">
                <a:solidFill>
                  <a:schemeClr val="tx1"/>
                </a:solidFill>
              </a:rPr>
              <a:t>Molecular Biology Lab</a:t>
            </a:r>
          </a:p>
          <a:p>
            <a:pPr algn="l"/>
            <a:endParaRPr lang="en-US" sz="20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1295400" y="1752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Carrier Detection</a:t>
            </a:r>
            <a:br>
              <a:rPr lang="en-US" b="1" dirty="0">
                <a:latin typeface="Cambria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  <a:p>
            <a:pPr algn="just">
              <a:buNone/>
            </a:pPr>
            <a:r>
              <a:rPr lang="en-US" dirty="0"/>
              <a:t>    </a:t>
            </a:r>
            <a:r>
              <a:rPr lang="en-US" i="1" dirty="0"/>
              <a:t>Hemoglobin electrophoresis is the confirmatory test to diagnose </a:t>
            </a:r>
            <a:r>
              <a:rPr lang="en-US" i="1" dirty="0" err="1"/>
              <a:t>thalassemia</a:t>
            </a:r>
            <a:br>
              <a:rPr lang="en-US" i="1" dirty="0"/>
            </a:br>
            <a:r>
              <a:rPr lang="en-US" i="1" dirty="0"/>
              <a:t>minor or carrier status.</a:t>
            </a:r>
          </a:p>
          <a:p>
            <a:endParaRPr lang="en-US" b="1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900" dirty="0">
                <a:solidFill>
                  <a:schemeClr val="tx1"/>
                </a:solidFill>
                <a:latin typeface="Cambria" pitchFamily="18" charset="0"/>
              </a:rPr>
              <a:t>This  presentation includes</a:t>
            </a:r>
          </a:p>
          <a:p>
            <a:pPr>
              <a:buNone/>
            </a:pPr>
            <a:endParaRPr lang="en-US" sz="1200" dirty="0">
              <a:solidFill>
                <a:schemeClr val="tx1"/>
              </a:solidFill>
              <a:latin typeface="Cambria" pitchFamily="18" charset="0"/>
            </a:endParaRPr>
          </a:p>
          <a:p>
            <a:pPr lvl="2"/>
            <a:r>
              <a:rPr lang="en-US" sz="2600" dirty="0">
                <a:solidFill>
                  <a:schemeClr val="tx1"/>
                </a:solidFill>
                <a:latin typeface="Cambria" pitchFamily="18" charset="0"/>
              </a:rPr>
              <a:t>Introduction</a:t>
            </a:r>
          </a:p>
          <a:p>
            <a:pPr lvl="2"/>
            <a:r>
              <a:rPr lang="en-US" sz="2600" dirty="0">
                <a:latin typeface="Cambria" pitchFamily="18" charset="0"/>
              </a:rPr>
              <a:t>Social awareness </a:t>
            </a:r>
          </a:p>
          <a:p>
            <a:pPr lvl="2"/>
            <a:r>
              <a:rPr lang="en-US" sz="2600" dirty="0">
                <a:solidFill>
                  <a:schemeClr val="tx1"/>
                </a:solidFill>
                <a:latin typeface="Cambria" pitchFamily="18" charset="0"/>
              </a:rPr>
              <a:t>Screening for </a:t>
            </a:r>
            <a:r>
              <a:rPr lang="en-US" sz="2600" dirty="0" err="1">
                <a:solidFill>
                  <a:schemeClr val="tx1"/>
                </a:solidFill>
                <a:latin typeface="Cambria" pitchFamily="18" charset="0"/>
              </a:rPr>
              <a:t>thalassemia</a:t>
            </a:r>
            <a:endParaRPr lang="en-US" sz="2600" dirty="0">
              <a:latin typeface="Cambria" pitchFamily="18" charset="0"/>
            </a:endParaRPr>
          </a:p>
          <a:p>
            <a:pPr lvl="2"/>
            <a:r>
              <a:rPr lang="en-US" sz="2600" dirty="0">
                <a:solidFill>
                  <a:schemeClr val="tx1"/>
                </a:solidFill>
                <a:latin typeface="Cambria" pitchFamily="18" charset="0"/>
              </a:rPr>
              <a:t>Premarital screening</a:t>
            </a:r>
          </a:p>
          <a:p>
            <a:pPr lvl="2"/>
            <a:r>
              <a:rPr lang="en-US" sz="2600" dirty="0" err="1">
                <a:latin typeface="Cambria" pitchFamily="18" charset="0"/>
              </a:rPr>
              <a:t>Antinatal</a:t>
            </a:r>
            <a:r>
              <a:rPr lang="en-US" sz="2600" dirty="0">
                <a:latin typeface="Cambria" pitchFamily="18" charset="0"/>
              </a:rPr>
              <a:t> screening</a:t>
            </a:r>
          </a:p>
          <a:p>
            <a:pPr lvl="2"/>
            <a:r>
              <a:rPr lang="en-US" sz="2600" dirty="0">
                <a:latin typeface="Cambria" pitchFamily="18" charset="0"/>
              </a:rPr>
              <a:t>Prenatal diagnostic approaches</a:t>
            </a:r>
          </a:p>
          <a:p>
            <a:pPr lvl="2"/>
            <a:r>
              <a:rPr lang="en-US" sz="2600" dirty="0">
                <a:latin typeface="Cambria" pitchFamily="18" charset="0"/>
              </a:rPr>
              <a:t> </a:t>
            </a:r>
            <a:r>
              <a:rPr lang="en-US" sz="2600" dirty="0">
                <a:solidFill>
                  <a:schemeClr val="tx1"/>
                </a:solidFill>
                <a:latin typeface="Cambria" pitchFamily="18" charset="0"/>
              </a:rPr>
              <a:t>Strategy for the prevention of the disease</a:t>
            </a:r>
          </a:p>
          <a:p>
            <a:pPr>
              <a:buNone/>
            </a:pPr>
            <a:r>
              <a:rPr lang="en-US" dirty="0">
                <a:solidFill>
                  <a:schemeClr val="tx1"/>
                </a:solidFill>
                <a:latin typeface="Cambria" pitchFamily="18" charset="0"/>
              </a:rPr>
              <a:t> </a:t>
            </a:r>
            <a:endParaRPr lang="en-US" dirty="0">
              <a:latin typeface="Cambria" pitchFamily="18" charset="0"/>
            </a:endParaRPr>
          </a:p>
          <a:p>
            <a:endParaRPr lang="en-US" dirty="0">
              <a:solidFill>
                <a:schemeClr val="tx1"/>
              </a:solidFill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   In Bangladesh around 7000 </a:t>
            </a:r>
            <a:r>
              <a:rPr lang="en-US" dirty="0" err="1"/>
              <a:t>thalassaemia</a:t>
            </a:r>
            <a:r>
              <a:rPr lang="en-US" dirty="0"/>
              <a:t> babies are borne every year.                     </a:t>
            </a:r>
          </a:p>
          <a:p>
            <a:pPr>
              <a:buNone/>
            </a:pPr>
            <a:r>
              <a:rPr lang="en-US" dirty="0"/>
              <a:t>                           Why ?</a:t>
            </a:r>
          </a:p>
          <a:p>
            <a:pPr algn="ctr">
              <a:buNone/>
            </a:pPr>
            <a:r>
              <a:rPr lang="en-US" dirty="0"/>
              <a:t>  What is the reason ?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Prevention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5">
              <a:buNone/>
            </a:pPr>
            <a:r>
              <a:rPr lang="en-US" dirty="0"/>
              <a:t> </a:t>
            </a:r>
            <a:r>
              <a:rPr lang="en-US" sz="4000" b="1" dirty="0"/>
              <a:t>Poison</a:t>
            </a:r>
          </a:p>
          <a:p>
            <a:pPr lvl="5"/>
            <a:r>
              <a:rPr lang="en-US" sz="4000" dirty="0"/>
              <a:t>Yes------?</a:t>
            </a:r>
          </a:p>
          <a:p>
            <a:pPr lvl="5"/>
            <a:r>
              <a:rPr lang="en-US" sz="4000" dirty="0"/>
              <a:t>NO ------ ?</a:t>
            </a:r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r>
              <a:rPr lang="en-US" dirty="0"/>
              <a:t>    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/>
              <a:t>Prevention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en-US" dirty="0"/>
              <a:t>   </a:t>
            </a:r>
            <a:r>
              <a:rPr lang="en-US" b="1" i="1" dirty="0"/>
              <a:t>Marriage between two </a:t>
            </a:r>
            <a:r>
              <a:rPr lang="en-US" b="1" i="1" dirty="0" err="1"/>
              <a:t>thalassaemia</a:t>
            </a:r>
            <a:r>
              <a:rPr lang="en-US" b="1" i="1" dirty="0"/>
              <a:t> carriers’ is the only reason for the birth of a </a:t>
            </a:r>
            <a:r>
              <a:rPr lang="en-US" b="1" i="1" dirty="0" err="1"/>
              <a:t>thalasaemia</a:t>
            </a:r>
            <a:r>
              <a:rPr lang="en-US" b="1" i="1" dirty="0"/>
              <a:t> patient</a:t>
            </a:r>
          </a:p>
          <a:p>
            <a:pPr algn="just"/>
            <a:endParaRPr lang="en-US" b="1" i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3400" dirty="0"/>
              <a:t>Any other cause for </a:t>
            </a:r>
            <a:r>
              <a:rPr lang="en-US" sz="3400" dirty="0" err="1"/>
              <a:t>thalassaemia</a:t>
            </a:r>
            <a:r>
              <a:rPr lang="en-US" sz="3400" dirty="0"/>
              <a:t> ?</a:t>
            </a:r>
          </a:p>
          <a:p>
            <a:endParaRPr lang="en-US" sz="3400" dirty="0"/>
          </a:p>
          <a:p>
            <a:pPr algn="ctr">
              <a:buNone/>
            </a:pPr>
            <a:r>
              <a:rPr lang="en-US" sz="3400" dirty="0"/>
              <a:t>Only cause for </a:t>
            </a:r>
            <a:r>
              <a:rPr lang="en-US" sz="3400" dirty="0" err="1"/>
              <a:t>thalassaemia</a:t>
            </a:r>
            <a:r>
              <a:rPr lang="en-US" sz="3400" dirty="0"/>
              <a:t> is the marriage and conception</a:t>
            </a:r>
          </a:p>
          <a:p>
            <a:pPr algn="ctr">
              <a:buNone/>
            </a:pPr>
            <a:r>
              <a:rPr lang="en-US" sz="3400" dirty="0"/>
              <a:t> between</a:t>
            </a:r>
          </a:p>
          <a:p>
            <a:pPr>
              <a:buFont typeface="Wingdings" pitchFamily="2" charset="2"/>
              <a:buChar char="§"/>
            </a:pPr>
            <a:endParaRPr lang="en-US" sz="1300" dirty="0"/>
          </a:p>
          <a:p>
            <a:pPr lvl="1">
              <a:buFont typeface="Wingdings" pitchFamily="2" charset="2"/>
              <a:buChar char="§"/>
            </a:pPr>
            <a:r>
              <a:rPr lang="en-US" sz="3000" b="1" dirty="0"/>
              <a:t>A boy who is a </a:t>
            </a:r>
            <a:r>
              <a:rPr lang="en-US" sz="3000" b="1" dirty="0" err="1"/>
              <a:t>thalassaemia</a:t>
            </a:r>
            <a:r>
              <a:rPr lang="en-US" sz="3000" b="1" dirty="0"/>
              <a:t> carrier and</a:t>
            </a:r>
          </a:p>
          <a:p>
            <a:pPr lvl="1">
              <a:buNone/>
            </a:pPr>
            <a:r>
              <a:rPr lang="en-US" sz="3000" b="1" dirty="0"/>
              <a:t>                                +</a:t>
            </a:r>
          </a:p>
          <a:p>
            <a:pPr lvl="1">
              <a:buFont typeface="Wingdings" pitchFamily="2" charset="2"/>
              <a:buChar char="§"/>
            </a:pPr>
            <a:r>
              <a:rPr lang="en-US" sz="3000" b="1" dirty="0"/>
              <a:t>A girl who is also a </a:t>
            </a:r>
            <a:r>
              <a:rPr lang="en-US" sz="3000" b="1" dirty="0" err="1"/>
              <a:t>thalassaemia</a:t>
            </a:r>
            <a:r>
              <a:rPr lang="en-US" sz="3000" b="1" dirty="0"/>
              <a:t> carrier</a:t>
            </a:r>
          </a:p>
          <a:p>
            <a:pPr lvl="1">
              <a:buNone/>
            </a:pPr>
            <a:r>
              <a:rPr lang="en-US" sz="3000" b="1" dirty="0"/>
              <a:t> </a:t>
            </a:r>
          </a:p>
          <a:p>
            <a:pPr>
              <a:buNone/>
            </a:pPr>
            <a:r>
              <a:rPr lang="en-US" sz="3400" dirty="0"/>
              <a:t> </a:t>
            </a:r>
          </a:p>
          <a:p>
            <a:pPr>
              <a:buNone/>
            </a:pPr>
            <a:r>
              <a:rPr lang="en-US" dirty="0"/>
              <a:t> 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/>
              <a:t>Prevention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   </a:t>
            </a:r>
          </a:p>
          <a:p>
            <a:pPr lvl="1">
              <a:buNone/>
            </a:pPr>
            <a:r>
              <a:rPr lang="en-US" dirty="0"/>
              <a:t>    </a:t>
            </a:r>
            <a:r>
              <a:rPr lang="en-US" b="1" i="1" dirty="0"/>
              <a:t>If one of parents is not a </a:t>
            </a:r>
            <a:r>
              <a:rPr lang="en-US" b="1" i="1" dirty="0" err="1"/>
              <a:t>thalassaemia</a:t>
            </a:r>
            <a:r>
              <a:rPr lang="en-US" b="1" i="1" dirty="0"/>
              <a:t> carriers non of the children will get </a:t>
            </a:r>
            <a:r>
              <a:rPr lang="en-US" b="1" i="1" dirty="0" err="1"/>
              <a:t>thalassaemia</a:t>
            </a:r>
            <a:r>
              <a:rPr lang="en-US" b="1" i="1" dirty="0"/>
              <a:t> disease</a:t>
            </a:r>
          </a:p>
          <a:p>
            <a:pPr lvl="1">
              <a:buNone/>
            </a:pPr>
            <a:r>
              <a:rPr lang="en-US" b="1" i="1" dirty="0"/>
              <a:t> </a:t>
            </a:r>
          </a:p>
          <a:p>
            <a:pPr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 descr="thalas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762000"/>
            <a:ext cx="8763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en-US" sz="9600" b="1" dirty="0"/>
              <a:t>What is the solution?</a:t>
            </a:r>
          </a:p>
          <a:p>
            <a:pPr>
              <a:buNone/>
            </a:pPr>
            <a:r>
              <a:rPr lang="en-US" sz="9600" dirty="0"/>
              <a:t> </a:t>
            </a:r>
          </a:p>
          <a:p>
            <a:pPr>
              <a:buFont typeface="Wingdings" pitchFamily="2" charset="2"/>
              <a:buChar char="§"/>
            </a:pPr>
            <a:r>
              <a:rPr lang="en-US" sz="9600" dirty="0"/>
              <a:t> Prevent High Risk Marriages</a:t>
            </a:r>
          </a:p>
          <a:p>
            <a:pPr>
              <a:buNone/>
            </a:pPr>
            <a:r>
              <a:rPr lang="en-US" sz="9600" dirty="0"/>
              <a:t> </a:t>
            </a:r>
          </a:p>
          <a:p>
            <a:pPr>
              <a:buFont typeface="Wingdings" pitchFamily="2" charset="2"/>
              <a:buChar char="§"/>
            </a:pPr>
            <a:r>
              <a:rPr lang="en-US" sz="9600" dirty="0"/>
              <a:t>Prevent marriages between carriers</a:t>
            </a:r>
          </a:p>
          <a:p>
            <a:pPr>
              <a:buFont typeface="Wingdings" pitchFamily="2" charset="2"/>
              <a:buChar char="§"/>
            </a:pPr>
            <a:endParaRPr lang="en-US" sz="9600" dirty="0"/>
          </a:p>
          <a:p>
            <a:pPr>
              <a:buNone/>
            </a:pPr>
            <a:r>
              <a:rPr lang="en-US" sz="9600" dirty="0"/>
              <a:t> </a:t>
            </a:r>
          </a:p>
          <a:p>
            <a:pPr>
              <a:buNone/>
            </a:pPr>
            <a:r>
              <a:rPr lang="en-US" sz="9600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677400" cy="6202363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Do we have other options for</a:t>
            </a:r>
          </a:p>
          <a:p>
            <a:r>
              <a:rPr lang="en-US" sz="2400" dirty="0" err="1"/>
              <a:t>thalassaemia</a:t>
            </a:r>
            <a:r>
              <a:rPr lang="en-US" sz="2400" dirty="0"/>
              <a:t> prevention ?</a:t>
            </a:r>
          </a:p>
          <a:p>
            <a:r>
              <a:rPr lang="en-US" sz="2400" dirty="0"/>
              <a:t>yes</a:t>
            </a:r>
          </a:p>
          <a:p>
            <a:endParaRPr lang="en-US" sz="2400" dirty="0"/>
          </a:p>
          <a:p>
            <a:r>
              <a:rPr lang="en-US" dirty="0"/>
              <a:t> </a:t>
            </a:r>
          </a:p>
          <a:p>
            <a:r>
              <a:rPr lang="en-US" sz="2600" dirty="0"/>
              <a:t>Yes</a:t>
            </a:r>
          </a:p>
          <a:p>
            <a:r>
              <a:rPr lang="en-US" sz="9600" dirty="0"/>
              <a:t> </a:t>
            </a:r>
          </a:p>
          <a:p>
            <a:r>
              <a:rPr lang="en-US" sz="9600" dirty="0"/>
              <a:t> </a:t>
            </a:r>
          </a:p>
          <a:p>
            <a:endParaRPr lang="en-US" sz="9600" dirty="0"/>
          </a:p>
          <a:p>
            <a:endParaRPr lang="en-US" sz="96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2743200"/>
          <a:ext cx="9144000" cy="368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9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0459">
                <a:tc>
                  <a:txBody>
                    <a:bodyPr/>
                    <a:lstStyle/>
                    <a:p>
                      <a:pPr marL="1371600" marR="0" lvl="3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 </a:t>
                      </a:r>
                      <a:r>
                        <a:rPr lang="en-US" sz="2000" dirty="0"/>
                        <a:t>Antenatal diagnosis and abortion</a:t>
                      </a:r>
                      <a:endParaRPr lang="en-US" sz="1800" dirty="0"/>
                    </a:p>
                    <a:p>
                      <a:pPr lvl="3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71600" marR="0" lvl="3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Legality?</a:t>
                      </a:r>
                    </a:p>
                    <a:p>
                      <a:pPr lvl="3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596">
                <a:tc>
                  <a:txBody>
                    <a:bodyPr/>
                    <a:lstStyle/>
                    <a:p>
                      <a:pPr lvl="3"/>
                      <a:r>
                        <a:rPr lang="en-US" sz="2000" dirty="0"/>
                        <a:t>Artificial insemination by a donor</a:t>
                      </a:r>
                    </a:p>
                    <a:p>
                      <a:pPr lvl="3"/>
                      <a:r>
                        <a:rPr lang="en-US" sz="2000" dirty="0"/>
                        <a:t> </a:t>
                      </a:r>
                    </a:p>
                    <a:p>
                      <a:pPr lvl="3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3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Acceptability?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6321">
                <a:tc>
                  <a:txBody>
                    <a:bodyPr/>
                    <a:lstStyle/>
                    <a:p>
                      <a:pPr marL="1371600" marR="0" lvl="3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 IVF of healthy ovum</a:t>
                      </a:r>
                    </a:p>
                    <a:p>
                      <a:pPr lvl="3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71600" marR="0" lvl="3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Technology?</a:t>
                      </a:r>
                    </a:p>
                    <a:p>
                      <a:pPr lvl="3"/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624">
                <a:tc>
                  <a:txBody>
                    <a:bodyPr/>
                    <a:lstStyle/>
                    <a:p>
                      <a:pPr lvl="3"/>
                      <a:r>
                        <a:rPr lang="en-US" sz="2000" dirty="0"/>
                        <a:t>Gene therapy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71600" marR="0" lvl="3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When?</a:t>
                      </a:r>
                    </a:p>
                    <a:p>
                      <a:pPr lvl="3"/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 dirty="0"/>
              <a:t>Prevention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en-US" sz="3300" dirty="0"/>
          </a:p>
          <a:p>
            <a:pPr>
              <a:buNone/>
            </a:pPr>
            <a:r>
              <a:rPr lang="en-US" sz="3300" dirty="0"/>
              <a:t>At present we have only one practical solution!</a:t>
            </a:r>
          </a:p>
          <a:p>
            <a:pPr>
              <a:buFont typeface="Wingdings" pitchFamily="2" charset="2"/>
              <a:buChar char="§"/>
            </a:pPr>
            <a:r>
              <a:rPr lang="en-US" sz="3300" dirty="0"/>
              <a:t> Prevent High Risk Marriages</a:t>
            </a:r>
          </a:p>
          <a:p>
            <a:pPr>
              <a:buFont typeface="Wingdings" pitchFamily="2" charset="2"/>
              <a:buChar char="§"/>
            </a:pPr>
            <a:r>
              <a:rPr lang="en-US" sz="3300" dirty="0"/>
              <a:t>Prevent marriages between carriers</a:t>
            </a:r>
          </a:p>
          <a:p>
            <a:pPr>
              <a:buFont typeface="Wingdings" pitchFamily="2" charset="2"/>
              <a:buChar char="§"/>
            </a:pPr>
            <a:r>
              <a:rPr lang="en-US" sz="3300" dirty="0"/>
              <a:t>Prenatal diagnosis and abortion</a:t>
            </a:r>
          </a:p>
          <a:p>
            <a:pPr>
              <a:buNone/>
            </a:pPr>
            <a:r>
              <a:rPr lang="en-US" sz="3300" dirty="0"/>
              <a:t> </a:t>
            </a:r>
          </a:p>
          <a:p>
            <a:pPr>
              <a:buNone/>
            </a:pPr>
            <a:r>
              <a:rPr lang="en-US" dirty="0"/>
              <a:t> </a:t>
            </a:r>
          </a:p>
          <a:p>
            <a:pPr>
              <a:buNone/>
            </a:pPr>
            <a:r>
              <a:rPr lang="en-US" dirty="0"/>
              <a:t> 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Pre-marriage diagnosis/Evidence from Iran – When Abortion was NOT Legalized</a:t>
            </a:r>
          </a:p>
          <a:p>
            <a:endParaRPr lang="en-US" sz="4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-1" y="2453626"/>
          <a:ext cx="9144000" cy="5074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5637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ahoma"/>
                          <a:ea typeface="Tahoma"/>
                          <a:cs typeface="Times New Roman"/>
                        </a:rPr>
                        <a:t>Year of birth</a:t>
                      </a: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>
                        <a:latin typeface="Tahoma"/>
                        <a:ea typeface="Tahoma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Tahoma"/>
                          <a:ea typeface="Tahoma"/>
                          <a:cs typeface="Times New Roman"/>
                        </a:rPr>
                        <a:t>Number of new patients recorded</a:t>
                      </a: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Tahoma"/>
                          <a:ea typeface="Tahoma"/>
                          <a:cs typeface="Times New Roman"/>
                        </a:rPr>
                        <a:t>% of expected without intervention</a:t>
                      </a: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9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ahoma"/>
                          <a:ea typeface="Tahoma"/>
                          <a:cs typeface="Times New Roman"/>
                        </a:rPr>
                        <a:t>Before</a:t>
                      </a: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ahoma"/>
                          <a:ea typeface="Tahoma"/>
                          <a:cs typeface="Times New Roman"/>
                        </a:rPr>
                        <a:t>1200</a:t>
                      </a: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ahoma"/>
                          <a:ea typeface="Tahoma"/>
                          <a:cs typeface="Times New Roman"/>
                        </a:rPr>
                        <a:t>100%</a:t>
                      </a: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09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ahoma"/>
                          <a:ea typeface="Tahoma"/>
                          <a:cs typeface="Times New Roman"/>
                        </a:rPr>
                        <a:t>1998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ahoma"/>
                          <a:ea typeface="Tahoma"/>
                          <a:cs typeface="Times New Roman"/>
                        </a:rPr>
                        <a:t>480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ahoma"/>
                          <a:ea typeface="Tahoma"/>
                          <a:cs typeface="Times New Roman"/>
                        </a:rPr>
                        <a:t>40 %</a:t>
                      </a: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09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ahoma"/>
                          <a:ea typeface="Tahoma"/>
                          <a:cs typeface="Times New Roman"/>
                        </a:rPr>
                        <a:t>1999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ahoma"/>
                          <a:ea typeface="Tahoma"/>
                          <a:cs typeface="Times New Roman"/>
                        </a:rPr>
                        <a:t>416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ahoma"/>
                          <a:ea typeface="Tahoma"/>
                          <a:cs typeface="Times New Roman"/>
                        </a:rPr>
                        <a:t>35%</a:t>
                      </a: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09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ahoma"/>
                          <a:ea typeface="Tahoma"/>
                          <a:cs typeface="Times New Roman"/>
                        </a:rPr>
                        <a:t>2000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ahoma"/>
                          <a:ea typeface="Tahoma"/>
                          <a:cs typeface="Times New Roman"/>
                        </a:rPr>
                        <a:t>341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ahoma"/>
                          <a:ea typeface="Tahoma"/>
                          <a:cs typeface="Times New Roman"/>
                        </a:rPr>
                        <a:t>28%</a:t>
                      </a: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09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ahoma"/>
                          <a:ea typeface="Tahoma"/>
                          <a:cs typeface="Times New Roman"/>
                        </a:rPr>
                        <a:t>2001</a:t>
                      </a: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ahoma"/>
                          <a:ea typeface="Tahoma"/>
                          <a:cs typeface="Times New Roman"/>
                        </a:rPr>
                        <a:t>206</a:t>
                      </a: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ahoma"/>
                          <a:ea typeface="Tahoma"/>
                          <a:cs typeface="Times New Roman"/>
                        </a:rPr>
                        <a:t>17%</a:t>
                      </a: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09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ahoma"/>
                          <a:ea typeface="Tahoma"/>
                          <a:cs typeface="Times New Roman"/>
                        </a:rPr>
                        <a:t>2002</a:t>
                      </a: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ahoma"/>
                          <a:ea typeface="Tahoma"/>
                          <a:cs typeface="Times New Roman"/>
                        </a:rPr>
                        <a:t>78</a:t>
                      </a: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ahoma"/>
                          <a:ea typeface="Tahoma"/>
                          <a:cs typeface="Times New Roman"/>
                        </a:rPr>
                        <a:t>7%</a:t>
                      </a: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5300" dirty="0">
                <a:latin typeface="Cambria" pitchFamily="18" charset="0"/>
              </a:rPr>
              <a:t>Introduction</a:t>
            </a:r>
            <a:br>
              <a:rPr lang="en-US" dirty="0">
                <a:latin typeface="Cambria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Global burden of </a:t>
            </a:r>
            <a:r>
              <a:rPr lang="en-US" dirty="0" err="1"/>
              <a:t>thalassemia</a:t>
            </a:r>
            <a:endParaRPr lang="en-US" dirty="0"/>
          </a:p>
          <a:p>
            <a:pPr>
              <a:buFont typeface="Wingdings" pitchFamily="2" charset="2"/>
              <a:buChar char="§"/>
            </a:pPr>
            <a:r>
              <a:rPr lang="en-US" dirty="0" err="1"/>
              <a:t>Thalassemia</a:t>
            </a:r>
            <a:r>
              <a:rPr lang="en-US" dirty="0"/>
              <a:t> are the commonest monogenic disorders globally 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It is estimated that 100,000 babies are born worldwide each year 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Optimum management-few patient 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 Allogenic transplantation is unaffordable for majority of patients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3400" dirty="0"/>
              <a:t>    </a:t>
            </a:r>
          </a:p>
          <a:p>
            <a:pPr>
              <a:buNone/>
            </a:pPr>
            <a:r>
              <a:rPr lang="en-US" sz="3400" dirty="0"/>
              <a:t>Ensure Safe Marriages</a:t>
            </a:r>
          </a:p>
          <a:p>
            <a:pPr>
              <a:buNone/>
            </a:pPr>
            <a:endParaRPr lang="en-US" sz="3400" dirty="0"/>
          </a:p>
          <a:p>
            <a:pPr>
              <a:buFont typeface="Wingdings" pitchFamily="2" charset="2"/>
              <a:buChar char="§"/>
            </a:pPr>
            <a:r>
              <a:rPr lang="en-US" sz="3400" dirty="0"/>
              <a:t>Match </a:t>
            </a:r>
            <a:r>
              <a:rPr lang="en-US" sz="3400" dirty="0" err="1"/>
              <a:t>thalassaemia</a:t>
            </a:r>
            <a:r>
              <a:rPr lang="en-US" sz="3400" dirty="0"/>
              <a:t> free marriage</a:t>
            </a:r>
          </a:p>
          <a:p>
            <a:pPr>
              <a:buNone/>
            </a:pPr>
            <a:r>
              <a:rPr lang="en-US" sz="3400" dirty="0"/>
              <a:t> </a:t>
            </a:r>
          </a:p>
          <a:p>
            <a:pPr>
              <a:buFont typeface="Wingdings" pitchFamily="2" charset="2"/>
              <a:buChar char="§"/>
            </a:pPr>
            <a:r>
              <a:rPr lang="en-US" sz="3400" dirty="0"/>
              <a:t>Ensure one of the partners in a couple is not a </a:t>
            </a:r>
            <a:r>
              <a:rPr lang="en-US" sz="3400" dirty="0" err="1"/>
              <a:t>thalassaemia</a:t>
            </a:r>
            <a:r>
              <a:rPr lang="en-US" sz="3400" dirty="0"/>
              <a:t> carrier</a:t>
            </a:r>
            <a:br>
              <a:rPr lang="en-US" sz="3400" dirty="0"/>
            </a:br>
            <a:endParaRPr lang="en-US" sz="3400" dirty="0"/>
          </a:p>
          <a:p>
            <a:pPr>
              <a:buNone/>
            </a:pPr>
            <a:r>
              <a:rPr lang="en-US" sz="3400" dirty="0"/>
              <a:t> </a:t>
            </a:r>
          </a:p>
          <a:p>
            <a:pPr>
              <a:buNone/>
            </a:pPr>
            <a:r>
              <a:rPr lang="en-US" dirty="0"/>
              <a:t> </a:t>
            </a:r>
          </a:p>
          <a:p>
            <a:pPr>
              <a:buNone/>
            </a:pPr>
            <a:r>
              <a:rPr lang="en-US" dirty="0"/>
              <a:t> </a:t>
            </a:r>
          </a:p>
          <a:p>
            <a:pPr>
              <a:buNone/>
            </a:pPr>
            <a:r>
              <a:rPr lang="en-US" dirty="0"/>
              <a:t> </a:t>
            </a:r>
          </a:p>
          <a:p>
            <a:pPr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2400" dirty="0"/>
              <a:t>What Iran has done!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/>
              <a:t> Screen Prospective couples -1998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/>
              <a:t> Man is tested first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/>
              <a:t> if he has </a:t>
            </a:r>
            <a:r>
              <a:rPr lang="en-US" sz="2400" dirty="0" err="1"/>
              <a:t>microcytosis</a:t>
            </a:r>
            <a:r>
              <a:rPr lang="en-US" sz="2400" dirty="0"/>
              <a:t> ( MCV &lt;80 fl , MCH &lt; 27 pg)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/>
              <a:t> Women is tested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/>
              <a:t> If she also has </a:t>
            </a:r>
            <a:r>
              <a:rPr lang="en-US" sz="2400" dirty="0" err="1"/>
              <a:t>microcytosis</a:t>
            </a:r>
            <a:endParaRPr lang="en-US" sz="2400" dirty="0"/>
          </a:p>
          <a:p>
            <a:pPr>
              <a:buFont typeface="Wingdings" pitchFamily="2" charset="2"/>
              <a:buChar char="§"/>
            </a:pPr>
            <a:r>
              <a:rPr lang="en-US" sz="2400" dirty="0" err="1"/>
              <a:t>Hb</a:t>
            </a:r>
            <a:r>
              <a:rPr lang="en-US" sz="2400" dirty="0"/>
              <a:t> A2 is measured ( If </a:t>
            </a:r>
            <a:r>
              <a:rPr lang="en-US" sz="2400" dirty="0" err="1"/>
              <a:t>Hb</a:t>
            </a:r>
            <a:r>
              <a:rPr lang="en-US" sz="2400" dirty="0"/>
              <a:t> A2 &gt; 3.5%)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/>
              <a:t>Genetic counseling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/>
              <a:t>50% of them have given up marriage!!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/>
              <a:t> Others limited the family size</a:t>
            </a:r>
          </a:p>
          <a:p>
            <a:endParaRPr lang="en-US" sz="24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What is best for Bangladesh</a:t>
            </a:r>
          </a:p>
          <a:p>
            <a:pPr>
              <a:buFont typeface="Wingdings" pitchFamily="2" charset="2"/>
              <a:buChar char="§"/>
            </a:pPr>
            <a:r>
              <a:rPr lang="en-US" b="1" i="1" dirty="0"/>
              <a:t>Avoiding high risk marriages</a:t>
            </a:r>
          </a:p>
          <a:p>
            <a:pPr>
              <a:buNone/>
            </a:pPr>
            <a:r>
              <a:rPr lang="en-US" dirty="0"/>
              <a:t> </a:t>
            </a:r>
            <a:r>
              <a:rPr lang="en-US" u="sng" dirty="0"/>
              <a:t>High risk marriage = Both partners are carriers</a:t>
            </a:r>
            <a:endParaRPr lang="en-US" dirty="0"/>
          </a:p>
          <a:p>
            <a:pPr>
              <a:buFont typeface="Wingdings" pitchFamily="2" charset="2"/>
              <a:buChar char="§"/>
            </a:pPr>
            <a:r>
              <a:rPr lang="en-US" b="1" i="1" dirty="0"/>
              <a:t>Promote safe marriage </a:t>
            </a:r>
          </a:p>
          <a:p>
            <a:pPr>
              <a:buNone/>
            </a:pPr>
            <a:r>
              <a:rPr lang="en-US" u="sng" dirty="0"/>
              <a:t>Safe marriage = one of the partners is not a carriers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b="1" dirty="0"/>
              <a:t>How to implement ?</a:t>
            </a:r>
          </a:p>
          <a:p>
            <a:pPr>
              <a:buNone/>
            </a:pPr>
            <a:r>
              <a:rPr lang="en-US" sz="2800" dirty="0"/>
              <a:t> </a:t>
            </a:r>
            <a:r>
              <a:rPr lang="en-US" sz="2800" b="1" dirty="0"/>
              <a:t>Prohibition !</a:t>
            </a:r>
          </a:p>
          <a:p>
            <a:pPr>
              <a:buNone/>
            </a:pPr>
            <a:r>
              <a:rPr lang="en-US" sz="2800" dirty="0"/>
              <a:t>    Strict rule; marriages between two carriers are not allowed</a:t>
            </a:r>
          </a:p>
          <a:p>
            <a:pPr>
              <a:buNone/>
            </a:pPr>
            <a:r>
              <a:rPr lang="en-US" sz="2800" dirty="0"/>
              <a:t> </a:t>
            </a:r>
            <a:r>
              <a:rPr lang="en-US" sz="2800" b="1" dirty="0"/>
              <a:t>Expected result ?</a:t>
            </a:r>
          </a:p>
          <a:p>
            <a:pPr>
              <a:buNone/>
            </a:pPr>
            <a:r>
              <a:rPr lang="en-US" sz="2800" dirty="0"/>
              <a:t>50% reduction of </a:t>
            </a:r>
            <a:r>
              <a:rPr lang="en-US" sz="2800" dirty="0" err="1"/>
              <a:t>thalassaemia</a:t>
            </a:r>
            <a:r>
              <a:rPr lang="en-US" sz="2800" dirty="0"/>
              <a:t> births within 2-3 years</a:t>
            </a:r>
          </a:p>
          <a:p>
            <a:pPr>
              <a:buNone/>
            </a:pPr>
            <a:r>
              <a:rPr lang="en-US" sz="2800" dirty="0"/>
              <a:t>100% reduction of </a:t>
            </a:r>
            <a:r>
              <a:rPr lang="en-US" sz="2800" dirty="0" err="1"/>
              <a:t>thalassaemia</a:t>
            </a:r>
            <a:r>
              <a:rPr lang="en-US" sz="2800" dirty="0"/>
              <a:t> births within 5-6 years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/>
              <a:t>How to implement ?</a:t>
            </a:r>
          </a:p>
          <a:p>
            <a:pPr>
              <a:buNone/>
            </a:pPr>
            <a:r>
              <a:rPr lang="en-US" dirty="0"/>
              <a:t>Screening at the time of the marriage!</a:t>
            </a:r>
          </a:p>
          <a:p>
            <a:r>
              <a:rPr lang="en-US" dirty="0"/>
              <a:t>Advice and counsel the couple to reconsider the marriage</a:t>
            </a:r>
          </a:p>
          <a:p>
            <a:r>
              <a:rPr lang="en-US" dirty="0"/>
              <a:t> Difficult situation</a:t>
            </a:r>
          </a:p>
          <a:p>
            <a:r>
              <a:rPr lang="en-US" dirty="0"/>
              <a:t>Reduction of </a:t>
            </a:r>
            <a:r>
              <a:rPr lang="en-US" dirty="0" err="1"/>
              <a:t>thalassaemia</a:t>
            </a:r>
            <a:r>
              <a:rPr lang="en-US" dirty="0"/>
              <a:t> births depends on the number who will give up the high risk proposal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pPr algn="ctr">
              <a:buNone/>
            </a:pPr>
            <a:r>
              <a:rPr lang="en-US" sz="5400" b="1" i="1" dirty="0"/>
              <a:t>Public Awareness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Public Awareness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What can we do?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 Educate the public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What ?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Having a baby with </a:t>
            </a:r>
            <a:r>
              <a:rPr lang="en-US" dirty="0" err="1"/>
              <a:t>thalassaemia</a:t>
            </a:r>
            <a:r>
              <a:rPr lang="en-US" dirty="0"/>
              <a:t> is difficult situation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Public Awareness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dirty="0"/>
              <a:t>If one of the proposed couple is a </a:t>
            </a:r>
            <a:r>
              <a:rPr lang="en-US" dirty="0" err="1"/>
              <a:t>thalasaemia</a:t>
            </a:r>
            <a:r>
              <a:rPr lang="en-US" dirty="0"/>
              <a:t> carrier, the other person is NOT a carrier.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That proposal is safe. This is a safe marriage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None of the children will be affected by </a:t>
            </a:r>
            <a:r>
              <a:rPr lang="en-US" dirty="0" err="1"/>
              <a:t>thalassaemia</a:t>
            </a:r>
            <a:endParaRPr lang="en-US" dirty="0"/>
          </a:p>
          <a:p>
            <a:pPr>
              <a:buFont typeface="Wingdings" pitchFamily="2" charset="2"/>
              <a:buChar char="§"/>
            </a:pPr>
            <a:r>
              <a:rPr lang="en-US" dirty="0"/>
              <a:t> Wish them a happy marriage !</a:t>
            </a:r>
          </a:p>
          <a:p>
            <a:pPr>
              <a:buNone/>
            </a:pPr>
            <a:r>
              <a:rPr lang="en-US" dirty="0"/>
              <a:t>   </a:t>
            </a:r>
            <a:r>
              <a:rPr lang="en-US" b="1" i="1" dirty="0"/>
              <a:t>But remember to check their siblings and their children for </a:t>
            </a:r>
            <a:r>
              <a:rPr lang="en-US" b="1" i="1" dirty="0" err="1"/>
              <a:t>thalassaemia</a:t>
            </a:r>
            <a:r>
              <a:rPr lang="en-US" b="1" i="1" dirty="0"/>
              <a:t> when they consider marriage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Public Awareness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What can we do?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 Educate the public</a:t>
            </a:r>
          </a:p>
          <a:p>
            <a:pPr>
              <a:buNone/>
            </a:pPr>
            <a:r>
              <a:rPr lang="en-US" dirty="0"/>
              <a:t> What ?</a:t>
            </a:r>
          </a:p>
          <a:p>
            <a:pPr>
              <a:buFont typeface="Wingdings" pitchFamily="2" charset="2"/>
              <a:buChar char="§"/>
            </a:pPr>
            <a:r>
              <a:rPr lang="en-US" dirty="0" err="1"/>
              <a:t>Thalassaemia</a:t>
            </a:r>
            <a:r>
              <a:rPr lang="en-US" dirty="0"/>
              <a:t> can be prevented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Public Awareness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What can we do?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 Educate the public</a:t>
            </a:r>
          </a:p>
          <a:p>
            <a:pPr>
              <a:buNone/>
            </a:pPr>
            <a:r>
              <a:rPr lang="en-US" dirty="0"/>
              <a:t> What ?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 Any body may be a </a:t>
            </a:r>
            <a:r>
              <a:rPr lang="en-US" dirty="0" err="1"/>
              <a:t>thalassaemia</a:t>
            </a:r>
            <a:r>
              <a:rPr lang="en-US" dirty="0"/>
              <a:t> carrier</a:t>
            </a:r>
          </a:p>
          <a:p>
            <a:pPr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n-US" sz="4900" dirty="0">
                <a:latin typeface="Cambria" pitchFamily="18" charset="0"/>
              </a:rPr>
              <a:t>Introduction (</a:t>
            </a:r>
            <a:r>
              <a:rPr lang="en-US" sz="3100" dirty="0">
                <a:latin typeface="Cambria" pitchFamily="18" charset="0"/>
              </a:rPr>
              <a:t>Contd.</a:t>
            </a:r>
            <a:r>
              <a:rPr lang="en-US" sz="4900" dirty="0">
                <a:latin typeface="Cambria" pitchFamily="18" charset="0"/>
              </a:rPr>
              <a:t>)</a:t>
            </a:r>
            <a:br>
              <a:rPr lang="en-US" sz="3600" dirty="0">
                <a:latin typeface="Cambria" pitchFamily="18" charset="0"/>
              </a:rPr>
            </a:br>
            <a:endParaRPr lang="en-AU" sz="3600" dirty="0"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38599"/>
          </a:xfrm>
        </p:spPr>
        <p:txBody>
          <a:bodyPr>
            <a:normAutofit fontScale="25000" lnSpcReduction="20000"/>
          </a:bodyPr>
          <a:lstStyle/>
          <a:p>
            <a:endParaRPr lang="en-AU" dirty="0"/>
          </a:p>
          <a:p>
            <a:pPr>
              <a:buNone/>
            </a:pPr>
            <a:r>
              <a:rPr lang="en-AU" sz="9600" b="1" dirty="0">
                <a:latin typeface="Cambria" pitchFamily="18" charset="0"/>
              </a:rPr>
              <a:t>Prevalence of </a:t>
            </a:r>
            <a:r>
              <a:rPr lang="en-AU" sz="9600" b="1" dirty="0" err="1">
                <a:latin typeface="Cambria" pitchFamily="18" charset="0"/>
              </a:rPr>
              <a:t>Thalassemia</a:t>
            </a:r>
            <a:r>
              <a:rPr lang="en-AU" sz="9600" b="1" dirty="0">
                <a:latin typeface="Cambria" pitchFamily="18" charset="0"/>
              </a:rPr>
              <a:t> in Bangladesh</a:t>
            </a:r>
          </a:p>
          <a:p>
            <a:pPr>
              <a:buNone/>
            </a:pPr>
            <a:endParaRPr lang="en-AU" sz="8000" b="1" dirty="0">
              <a:latin typeface="Cambria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AU" sz="9600" dirty="0">
                <a:latin typeface="Cambria" pitchFamily="18" charset="0"/>
              </a:rPr>
              <a:t>No nationwide screening programme had ever been taken in Bangladesh.</a:t>
            </a:r>
          </a:p>
          <a:p>
            <a:pPr algn="just">
              <a:buFont typeface="Wingdings" pitchFamily="2" charset="2"/>
              <a:buChar char="§"/>
            </a:pPr>
            <a:endParaRPr lang="en-AU" sz="6400" dirty="0">
              <a:latin typeface="Cambria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AU" sz="9600" dirty="0">
                <a:latin typeface="Cambria" pitchFamily="18" charset="0"/>
              </a:rPr>
              <a:t>No definite data regrading carrier status of hereditary </a:t>
            </a:r>
            <a:r>
              <a:rPr lang="en-AU" sz="9600" dirty="0" err="1">
                <a:latin typeface="Cambria" pitchFamily="18" charset="0"/>
              </a:rPr>
              <a:t>hemoglobin</a:t>
            </a:r>
            <a:r>
              <a:rPr lang="en-AU" sz="9600" dirty="0">
                <a:latin typeface="Cambria" pitchFamily="18" charset="0"/>
              </a:rPr>
              <a:t> disorder exist. </a:t>
            </a:r>
          </a:p>
          <a:p>
            <a:pPr algn="just">
              <a:buFont typeface="Wingdings" pitchFamily="2" charset="2"/>
              <a:buChar char="§"/>
            </a:pPr>
            <a:endParaRPr lang="en-AU" sz="6400" dirty="0">
              <a:latin typeface="Cambria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AU" sz="9600" dirty="0">
                <a:latin typeface="Cambria" pitchFamily="18" charset="0"/>
              </a:rPr>
              <a:t> A conservative World Health Organization (WHO) report estimates that about 3.0% of populations are carriers of Beta </a:t>
            </a:r>
            <a:r>
              <a:rPr lang="en-AU" sz="9600" dirty="0" err="1">
                <a:latin typeface="Cambria" pitchFamily="18" charset="0"/>
              </a:rPr>
              <a:t>Tha'assemia</a:t>
            </a:r>
            <a:r>
              <a:rPr lang="en-AU" sz="9600" dirty="0">
                <a:latin typeface="Cambria" pitchFamily="18" charset="0"/>
              </a:rPr>
              <a:t> and 4.0% are carriers of </a:t>
            </a:r>
            <a:r>
              <a:rPr lang="en-AU" sz="9600" dirty="0" err="1">
                <a:latin typeface="Cambria" pitchFamily="18" charset="0"/>
              </a:rPr>
              <a:t>Hb</a:t>
            </a:r>
            <a:r>
              <a:rPr lang="en-AU" sz="9600" dirty="0">
                <a:latin typeface="Cambria" pitchFamily="18" charset="0"/>
              </a:rPr>
              <a:t>-E in Bangladesh. </a:t>
            </a:r>
          </a:p>
          <a:p>
            <a:endParaRPr lang="en-AU" dirty="0">
              <a:latin typeface="Cambria" pitchFamily="18" charset="0"/>
            </a:endParaRPr>
          </a:p>
          <a:p>
            <a:br>
              <a:rPr lang="en-AU" dirty="0"/>
            </a:b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43229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Public Awareness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What can we do?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Educate the public</a:t>
            </a:r>
          </a:p>
          <a:p>
            <a:pPr>
              <a:buNone/>
            </a:pPr>
            <a:r>
              <a:rPr lang="en-US" dirty="0"/>
              <a:t>What ?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Facilities for blood test is available!</a:t>
            </a:r>
            <a:br>
              <a:rPr lang="en-US" dirty="0"/>
            </a:br>
            <a:r>
              <a:rPr lang="en-US" dirty="0"/>
              <a:t>Any medical officer can advice what to do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Public Awareness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en-US" dirty="0"/>
              <a:t>What can we do?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en-US" dirty="0"/>
              <a:t>Educate the public</a:t>
            </a:r>
          </a:p>
          <a:p>
            <a:pPr marL="514350" indent="-514350">
              <a:buNone/>
            </a:pPr>
            <a:r>
              <a:rPr lang="en-US" dirty="0"/>
              <a:t>What ?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en-US" dirty="0"/>
              <a:t>Avoid marriages between two carriers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Public Awareness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/>
              <a:t>What can we do?</a:t>
            </a:r>
          </a:p>
          <a:p>
            <a:pPr>
              <a:buFont typeface="Wingdings" pitchFamily="2" charset="2"/>
              <a:buChar char="§"/>
            </a:pPr>
            <a:r>
              <a:rPr lang="en-US" b="1" dirty="0"/>
              <a:t>Educate the public</a:t>
            </a:r>
          </a:p>
          <a:p>
            <a:pPr>
              <a:buNone/>
            </a:pPr>
            <a:r>
              <a:rPr lang="en-US" dirty="0"/>
              <a:t>By Whom?</a:t>
            </a:r>
          </a:p>
          <a:p>
            <a:pPr>
              <a:buFont typeface="Wingdings" pitchFamily="2" charset="2"/>
              <a:buChar char="§"/>
            </a:pPr>
            <a:r>
              <a:rPr lang="en-US" b="1" dirty="0"/>
              <a:t>Health care professionals</a:t>
            </a:r>
          </a:p>
          <a:p>
            <a:pPr>
              <a:buFont typeface="Wingdings" pitchFamily="2" charset="2"/>
              <a:buChar char="§"/>
            </a:pPr>
            <a:r>
              <a:rPr lang="en-US" b="1" dirty="0"/>
              <a:t>Teachers(</a:t>
            </a:r>
            <a:r>
              <a:rPr lang="en-US" b="1" dirty="0" err="1"/>
              <a:t>ministr</a:t>
            </a:r>
            <a:r>
              <a:rPr lang="en-US" b="1" dirty="0"/>
              <a:t> of </a:t>
            </a:r>
            <a:r>
              <a:rPr lang="en-US" b="1" dirty="0" err="1"/>
              <a:t>educationan</a:t>
            </a:r>
            <a:r>
              <a:rPr lang="en-US" b="1" dirty="0"/>
              <a:t>)</a:t>
            </a:r>
          </a:p>
          <a:p>
            <a:pPr>
              <a:buFont typeface="Wingdings" pitchFamily="2" charset="2"/>
              <a:buChar char="§"/>
            </a:pPr>
            <a:r>
              <a:rPr lang="en-US" b="1" dirty="0"/>
              <a:t>Community leaders, Politicians</a:t>
            </a:r>
          </a:p>
          <a:p>
            <a:pPr>
              <a:buFont typeface="Wingdings" pitchFamily="2" charset="2"/>
              <a:buChar char="§"/>
            </a:pPr>
            <a:r>
              <a:rPr lang="en-US" b="1" dirty="0"/>
              <a:t>Media </a:t>
            </a:r>
            <a:r>
              <a:rPr lang="en-US" b="1" dirty="0" err="1"/>
              <a:t>Personal,Radio</a:t>
            </a:r>
            <a:r>
              <a:rPr lang="en-US" b="1" dirty="0"/>
              <a:t>, Television, News pap</a:t>
            </a:r>
            <a:br>
              <a:rPr lang="en-US" b="1" dirty="0"/>
            </a:br>
            <a:endParaRPr lang="en-US" b="1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r>
              <a:rPr lang="en-US" dirty="0"/>
              <a:t>Future prevention policy</a:t>
            </a:r>
            <a:br>
              <a:rPr lang="en-US" dirty="0"/>
            </a:b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Future prevention policy</a:t>
            </a:r>
          </a:p>
          <a:p>
            <a:pPr lvl="0">
              <a:buFont typeface="Wingdings" pitchFamily="2" charset="2"/>
              <a:buChar char="§"/>
            </a:pPr>
            <a:r>
              <a:rPr lang="en-US" dirty="0"/>
              <a:t>Teenage and adolescents voluntary screening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 Counseling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 Promote safe marriage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 Monitor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/>
              <a:t>  high risk marriages by registrar of marriage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Public Awareness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b="1" i="1" dirty="0"/>
          </a:p>
          <a:p>
            <a:pPr>
              <a:buNone/>
            </a:pPr>
            <a:endParaRPr lang="en-US" b="1" i="1" dirty="0"/>
          </a:p>
          <a:p>
            <a:pPr>
              <a:buNone/>
            </a:pPr>
            <a:endParaRPr lang="en-US" b="1" i="1" dirty="0"/>
          </a:p>
          <a:p>
            <a:pPr algn="ctr">
              <a:buNone/>
            </a:pPr>
            <a:r>
              <a:rPr lang="en-US" b="1" i="1" dirty="0"/>
              <a:t>Education for </a:t>
            </a:r>
            <a:r>
              <a:rPr lang="en-US" b="1" i="1" dirty="0" err="1"/>
              <a:t>thalasaemia</a:t>
            </a:r>
            <a:r>
              <a:rPr lang="en-US" b="1" i="1" dirty="0"/>
              <a:t> prevention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Public Awareness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Education for </a:t>
            </a:r>
            <a:r>
              <a:rPr lang="en-US" dirty="0" err="1"/>
              <a:t>thalasaemia</a:t>
            </a:r>
            <a:r>
              <a:rPr lang="en-US" dirty="0"/>
              <a:t> prevention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/>
              <a:t>Health care professionals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/>
              <a:t> Ministries of Education Social affairs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/>
              <a:t>Media personal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/>
              <a:t>Registrars of marriages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/>
              <a:t>Marriage brokers ( match makers)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/>
              <a:t>Community leaders including religion </a:t>
            </a:r>
            <a:r>
              <a:rPr lang="en-US" sz="2400" dirty="0" err="1"/>
              <a:t>leadears</a:t>
            </a:r>
            <a:br>
              <a:rPr lang="en-US" sz="2400" dirty="0"/>
            </a:br>
            <a:endParaRPr lang="en-US" sz="24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Public Awareness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/>
              <a:t>Education for </a:t>
            </a:r>
            <a:r>
              <a:rPr lang="en-US" b="1" dirty="0" err="1"/>
              <a:t>thalassaemia</a:t>
            </a:r>
            <a:r>
              <a:rPr lang="en-US" b="1" dirty="0"/>
              <a:t> prevention</a:t>
            </a:r>
          </a:p>
          <a:p>
            <a:pPr>
              <a:buFont typeface="Wingdings" pitchFamily="2" charset="2"/>
              <a:buChar char="§"/>
            </a:pPr>
            <a:r>
              <a:rPr lang="en-US" sz="2600" dirty="0"/>
              <a:t>Target is to change the attitudes of the society with regards to decision making in selecting a partner for marriage</a:t>
            </a:r>
          </a:p>
          <a:p>
            <a:pPr>
              <a:buFont typeface="Wingdings" pitchFamily="2" charset="2"/>
              <a:buChar char="§"/>
            </a:pPr>
            <a:r>
              <a:rPr lang="en-US" sz="2600" dirty="0"/>
              <a:t>Inclusion of the message in the school</a:t>
            </a:r>
            <a:br>
              <a:rPr lang="en-US" sz="2600" dirty="0"/>
            </a:br>
            <a:r>
              <a:rPr lang="en-US" sz="2600" dirty="0"/>
              <a:t> curriculum &amp; Insert question on </a:t>
            </a:r>
            <a:r>
              <a:rPr lang="en-US" sz="2600" dirty="0" err="1"/>
              <a:t>thalassemia</a:t>
            </a:r>
            <a:r>
              <a:rPr lang="en-US" sz="2600" dirty="0"/>
              <a:t>     awareness</a:t>
            </a:r>
          </a:p>
          <a:p>
            <a:pPr>
              <a:buFont typeface="Wingdings" pitchFamily="2" charset="2"/>
              <a:buChar char="§"/>
            </a:pPr>
            <a:r>
              <a:rPr lang="en-US" sz="2600" dirty="0" err="1"/>
              <a:t>Teledrama</a:t>
            </a:r>
            <a:endParaRPr lang="en-US" sz="2600" dirty="0"/>
          </a:p>
          <a:p>
            <a:pPr>
              <a:buFont typeface="Wingdings" pitchFamily="2" charset="2"/>
              <a:buChar char="§"/>
            </a:pPr>
            <a:r>
              <a:rPr lang="en-US" sz="2600" dirty="0"/>
              <a:t>Certificate course for marriage </a:t>
            </a:r>
            <a:r>
              <a:rPr lang="en-US" sz="2600" dirty="0" err="1"/>
              <a:t>registars</a:t>
            </a:r>
            <a:br>
              <a:rPr lang="en-US" sz="2600" dirty="0"/>
            </a:br>
            <a:endParaRPr lang="en-US" sz="260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Public Awareness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endParaRPr lang="en-US" sz="2400" dirty="0"/>
          </a:p>
          <a:p>
            <a:pPr>
              <a:buNone/>
            </a:pPr>
            <a:r>
              <a:rPr lang="en-US" sz="2400" b="1" dirty="0"/>
              <a:t>Education for </a:t>
            </a:r>
            <a:r>
              <a:rPr lang="en-US" sz="2400" b="1" dirty="0" err="1"/>
              <a:t>thalassaemia</a:t>
            </a:r>
            <a:r>
              <a:rPr lang="en-US" sz="2400" b="1" dirty="0"/>
              <a:t> prevention</a:t>
            </a:r>
          </a:p>
          <a:p>
            <a:pPr>
              <a:buNone/>
            </a:pPr>
            <a:r>
              <a:rPr lang="en-US" sz="2400" dirty="0"/>
              <a:t>Help </a:t>
            </a:r>
            <a:r>
              <a:rPr lang="en-US" sz="2400" dirty="0" err="1"/>
              <a:t>thalassaemia</a:t>
            </a:r>
            <a:r>
              <a:rPr lang="en-US" sz="2400" dirty="0"/>
              <a:t> carriers who don’t know that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/>
              <a:t>They have a major problem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/>
              <a:t>The risk of having a baby with </a:t>
            </a:r>
            <a:r>
              <a:rPr lang="en-US" sz="2400" dirty="0" err="1"/>
              <a:t>thalassaemia</a:t>
            </a:r>
            <a:br>
              <a:rPr lang="en-US" sz="2400" dirty="0"/>
            </a:br>
            <a:endParaRPr lang="en-US" sz="24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Public Awareness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>
              <a:buNone/>
            </a:pPr>
            <a:r>
              <a:rPr lang="en-US" b="1" dirty="0"/>
              <a:t>Education for </a:t>
            </a:r>
            <a:r>
              <a:rPr lang="en-US" b="1" dirty="0" err="1"/>
              <a:t>thalassaemia</a:t>
            </a:r>
            <a:r>
              <a:rPr lang="en-US" b="1" dirty="0"/>
              <a:t> prevention</a:t>
            </a:r>
          </a:p>
          <a:p>
            <a:pPr>
              <a:buNone/>
            </a:pPr>
            <a:r>
              <a:rPr lang="en-US" dirty="0"/>
              <a:t>Educate </a:t>
            </a:r>
            <a:r>
              <a:rPr lang="en-US" dirty="0" err="1"/>
              <a:t>thalassaemia</a:t>
            </a:r>
            <a:r>
              <a:rPr lang="en-US" dirty="0"/>
              <a:t> carriers 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They have the risk of having a baby with </a:t>
            </a:r>
            <a:r>
              <a:rPr lang="en-US" dirty="0" err="1"/>
              <a:t>thalassaemia</a:t>
            </a:r>
            <a:r>
              <a:rPr lang="en-US" dirty="0"/>
              <a:t> unless they marry some who is not a carrier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Public Awareness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b="1" i="1" dirty="0"/>
          </a:p>
          <a:p>
            <a:pPr>
              <a:buNone/>
            </a:pPr>
            <a:r>
              <a:rPr lang="en-US" b="1" i="1" dirty="0"/>
              <a:t>   </a:t>
            </a:r>
            <a:r>
              <a:rPr lang="en-US" b="1" i="1" dirty="0" err="1"/>
              <a:t>Thalassaemia</a:t>
            </a:r>
            <a:r>
              <a:rPr lang="en-US" b="1" i="1" dirty="0"/>
              <a:t> Prevention is a</a:t>
            </a:r>
            <a:br>
              <a:rPr lang="en-US" b="1" i="1" dirty="0"/>
            </a:br>
            <a:r>
              <a:rPr lang="en-US" b="1" i="1" dirty="0"/>
              <a:t>responsibility of every body in the</a:t>
            </a:r>
            <a:br>
              <a:rPr lang="en-US" b="1" i="1" dirty="0"/>
            </a:br>
            <a:r>
              <a:rPr lang="en-US" b="1" i="1" dirty="0"/>
              <a:t>society</a:t>
            </a:r>
            <a:br>
              <a:rPr lang="en-US" b="1" i="1" dirty="0"/>
            </a:br>
            <a:endParaRPr lang="en-US" b="1" i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382000" cy="91440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Cambria" pitchFamily="18" charset="0"/>
              </a:rPr>
              <a:t>Introduction (</a:t>
            </a:r>
            <a:r>
              <a:rPr lang="en-US" sz="2000" dirty="0">
                <a:latin typeface="Cambria" pitchFamily="18" charset="0"/>
              </a:rPr>
              <a:t>Contd.</a:t>
            </a:r>
            <a:r>
              <a:rPr lang="en-US" sz="4000" dirty="0">
                <a:latin typeface="Cambria" pitchFamily="18" charset="0"/>
              </a:rPr>
              <a:t>) </a:t>
            </a:r>
            <a:br>
              <a:rPr lang="en-US" sz="3600" dirty="0">
                <a:latin typeface="Cambria" pitchFamily="18" charset="0"/>
              </a:rPr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352799"/>
          </a:xfrm>
        </p:spPr>
        <p:txBody>
          <a:bodyPr/>
          <a:lstStyle/>
          <a:p>
            <a:pPr>
              <a:buNone/>
            </a:pPr>
            <a:r>
              <a:rPr lang="en-AU" sz="2800" dirty="0">
                <a:latin typeface="Cambria" pitchFamily="18" charset="0"/>
              </a:rPr>
              <a:t>Prevalence of </a:t>
            </a:r>
            <a:r>
              <a:rPr lang="en-AU" sz="2800" dirty="0" err="1">
                <a:latin typeface="Cambria" pitchFamily="18" charset="0"/>
              </a:rPr>
              <a:t>Thalassemia</a:t>
            </a:r>
            <a:r>
              <a:rPr lang="en-AU" sz="2800" dirty="0">
                <a:latin typeface="Cambria" pitchFamily="18" charset="0"/>
              </a:rPr>
              <a:t> in Bangladesh</a:t>
            </a:r>
          </a:p>
          <a:p>
            <a:pPr>
              <a:buNone/>
            </a:pPr>
            <a:endParaRPr lang="en-AU" sz="1100" dirty="0">
              <a:latin typeface="Cambria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AU" sz="2400" dirty="0">
                <a:latin typeface="Cambria" pitchFamily="18" charset="0"/>
              </a:rPr>
              <a:t>3.6 millions carriers of beta </a:t>
            </a:r>
            <a:r>
              <a:rPr lang="en-AU" sz="2400" dirty="0" err="1">
                <a:latin typeface="Cambria" pitchFamily="18" charset="0"/>
              </a:rPr>
              <a:t>thalassemia</a:t>
            </a:r>
            <a:r>
              <a:rPr lang="en-AU" sz="2400" dirty="0">
                <a:latin typeface="Cambria" pitchFamily="18" charset="0"/>
              </a:rPr>
              <a:t>; and </a:t>
            </a:r>
          </a:p>
          <a:p>
            <a:pPr>
              <a:buFont typeface="Wingdings" pitchFamily="2" charset="2"/>
              <a:buChar char="§"/>
            </a:pPr>
            <a:r>
              <a:rPr lang="en-AU" sz="2400" dirty="0">
                <a:latin typeface="Cambria" pitchFamily="18" charset="0"/>
              </a:rPr>
              <a:t>4.8 millions carriers of </a:t>
            </a:r>
            <a:r>
              <a:rPr lang="en-AU" sz="2400" dirty="0" err="1">
                <a:latin typeface="Cambria" pitchFamily="18" charset="0"/>
              </a:rPr>
              <a:t>Hb</a:t>
            </a:r>
            <a:r>
              <a:rPr lang="en-AU" sz="2400" dirty="0">
                <a:latin typeface="Cambria" pitchFamily="18" charset="0"/>
              </a:rPr>
              <a:t>-E  </a:t>
            </a:r>
          </a:p>
          <a:p>
            <a:pPr algn="just">
              <a:buFont typeface="Wingdings" pitchFamily="2" charset="2"/>
              <a:buChar char="§"/>
            </a:pPr>
            <a:r>
              <a:rPr lang="en-AU" sz="2400" dirty="0">
                <a:latin typeface="Cambria" pitchFamily="18" charset="0"/>
              </a:rPr>
              <a:t>It is presumed that approximately  seven thousands new </a:t>
            </a:r>
            <a:r>
              <a:rPr lang="en-AU" sz="2400" dirty="0" err="1">
                <a:latin typeface="Cambria" pitchFamily="18" charset="0"/>
              </a:rPr>
              <a:t>thalassemic</a:t>
            </a:r>
            <a:r>
              <a:rPr lang="en-AU" sz="2400" dirty="0">
                <a:latin typeface="Cambria" pitchFamily="18" charset="0"/>
              </a:rPr>
              <a:t> children are born every year in Bangladesh.</a:t>
            </a:r>
            <a:endParaRPr lang="en-US" sz="24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/>
          </a:p>
          <a:p>
            <a:pPr algn="ctr">
              <a:buNone/>
            </a:pPr>
            <a:r>
              <a:rPr lang="en-US" sz="6000" b="1" i="1" dirty="0"/>
              <a:t>Prenatal diagnosis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Prenatal diagnosis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All at-risk couples need to be counseled about the prenatal diagnosis to confirm the thalassemic status of the fetus. </a:t>
            </a:r>
          </a:p>
          <a:p>
            <a:r>
              <a:rPr lang="en-US" dirty="0"/>
              <a:t>If the fetus is not affected, the pregnancy should be continued. </a:t>
            </a:r>
          </a:p>
          <a:p>
            <a:r>
              <a:rPr lang="en-US" dirty="0"/>
              <a:t>If the fetus is affected, the choice of terminating </a:t>
            </a:r>
            <a:r>
              <a:rPr lang="en-US" dirty="0" err="1"/>
              <a:t>thepregnancy</a:t>
            </a:r>
            <a:r>
              <a:rPr lang="en-US" dirty="0"/>
              <a:t> is offered.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F616759-5B61-4845-9333-9BE88177907C}" type="slidenum">
              <a:rPr lang="en-US"/>
              <a:pPr/>
              <a:t>52</a:t>
            </a:fld>
            <a:endParaRPr lang="th-TH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908050"/>
            <a:ext cx="7772400" cy="1143000"/>
          </a:xfrm>
        </p:spPr>
        <p:txBody>
          <a:bodyPr/>
          <a:lstStyle/>
          <a:p>
            <a:r>
              <a:rPr lang="th-TH" sz="4000" dirty="0">
                <a:latin typeface="Comic Sans MS" pitchFamily="66" charset="0"/>
              </a:rPr>
              <a:t>PND method</a:t>
            </a:r>
            <a:r>
              <a:rPr lang="th-TH" sz="4000" dirty="0">
                <a:latin typeface="Comic Sans MS" pitchFamily="66" charset="0"/>
                <a:cs typeface="Angsana New" pitchFamily="18" charset="-34"/>
              </a:rPr>
              <a:t> </a:t>
            </a:r>
            <a:r>
              <a:rPr lang="en-US" sz="4000" dirty="0">
                <a:latin typeface="Comic Sans MS" pitchFamily="66" charset="0"/>
                <a:cs typeface="Angsana New" pitchFamily="18" charset="-34"/>
              </a:rPr>
              <a:t>: </a:t>
            </a:r>
            <a:r>
              <a:rPr lang="en-US" sz="2800" dirty="0">
                <a:latin typeface="Comic Sans MS" pitchFamily="66" charset="0"/>
                <a:cs typeface="Angsana New" pitchFamily="18" charset="-34"/>
              </a:rPr>
              <a:t>Sample collection</a:t>
            </a:r>
            <a:endParaRPr lang="th-TH" sz="2800" dirty="0">
              <a:latin typeface="Comic Sans MS" pitchFamily="66" charset="0"/>
              <a:cs typeface="Angsana New" pitchFamily="18" charset="-34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205038"/>
            <a:ext cx="5832475" cy="2736850"/>
          </a:xfrm>
          <a:ln>
            <a:solidFill>
              <a:srgbClr val="FF0066"/>
            </a:solidFill>
          </a:ln>
          <a:scene3d>
            <a:camera prst="legacyPerspectiveBottom"/>
            <a:lightRig rig="legacyFlat3" dir="t"/>
          </a:scene3d>
          <a:sp3d extrusionH="121893000" prstMaterial="legacyMatte">
            <a:bevelT w="13500" h="13500" prst="angle"/>
            <a:bevelB w="13500" h="13500" prst="angle"/>
            <a:extrusionClr>
              <a:srgbClr val="FF0066"/>
            </a:extrusionClr>
          </a:sp3d>
        </p:spPr>
        <p:txBody>
          <a:bodyPr>
            <a:flatTx/>
          </a:bodyPr>
          <a:lstStyle/>
          <a:p>
            <a:r>
              <a:rPr lang="th-TH" sz="2800">
                <a:solidFill>
                  <a:srgbClr val="99FF33"/>
                </a:solidFill>
                <a:latin typeface="Comic Sans MS" pitchFamily="66" charset="0"/>
              </a:rPr>
              <a:t>Amniocentesis;</a:t>
            </a:r>
          </a:p>
          <a:p>
            <a:pPr>
              <a:buFontTx/>
              <a:buNone/>
            </a:pPr>
            <a:r>
              <a:rPr lang="th-TH" sz="2800">
                <a:solidFill>
                  <a:srgbClr val="99FF33"/>
                </a:solidFill>
                <a:latin typeface="Comic Sans MS" pitchFamily="66" charset="0"/>
              </a:rPr>
              <a:t>     -At 14-18 weeks gestation</a:t>
            </a:r>
          </a:p>
          <a:p>
            <a:pPr>
              <a:buFontTx/>
              <a:buNone/>
            </a:pPr>
            <a:r>
              <a:rPr lang="th-TH" sz="2800">
                <a:solidFill>
                  <a:srgbClr val="99FF33"/>
                </a:solidFill>
                <a:latin typeface="Comic Sans MS" pitchFamily="66" charset="0"/>
              </a:rPr>
              <a:t>     -Ultrasound guidance</a:t>
            </a:r>
          </a:p>
          <a:p>
            <a:pPr>
              <a:buFontTx/>
              <a:buNone/>
            </a:pPr>
            <a:r>
              <a:rPr lang="th-TH" sz="2800">
                <a:solidFill>
                  <a:srgbClr val="99FF33"/>
                </a:solidFill>
                <a:latin typeface="Comic Sans MS" pitchFamily="66" charset="0"/>
              </a:rPr>
              <a:t>     - </a:t>
            </a:r>
            <a:r>
              <a:rPr lang="th-TH" sz="2800">
                <a:solidFill>
                  <a:srgbClr val="66FFFF"/>
                </a:solidFill>
                <a:latin typeface="Comic Sans MS" pitchFamily="66" charset="0"/>
              </a:rPr>
              <a:t>Amniocytes</a:t>
            </a:r>
            <a:r>
              <a:rPr lang="th-TH" sz="2800">
                <a:solidFill>
                  <a:srgbClr val="99FF33"/>
                </a:solidFill>
                <a:latin typeface="Comic Sans MS" pitchFamily="66" charset="0"/>
              </a:rPr>
              <a:t> for chromosome </a:t>
            </a:r>
            <a:r>
              <a:rPr lang="th-TH" sz="2800">
                <a:solidFill>
                  <a:srgbClr val="99FF33"/>
                </a:solidFill>
                <a:latin typeface="Comic Sans MS" pitchFamily="66" charset="0"/>
                <a:cs typeface="Angsana New" pitchFamily="18" charset="-34"/>
              </a:rPr>
              <a:t>  </a:t>
            </a:r>
          </a:p>
          <a:p>
            <a:pPr>
              <a:buFontTx/>
              <a:buNone/>
            </a:pPr>
            <a:r>
              <a:rPr lang="th-TH" sz="2800">
                <a:solidFill>
                  <a:srgbClr val="99FF33"/>
                </a:solidFill>
                <a:latin typeface="Comic Sans MS" pitchFamily="66" charset="0"/>
                <a:cs typeface="Angsana New" pitchFamily="18" charset="-34"/>
              </a:rPr>
              <a:t>       </a:t>
            </a:r>
            <a:r>
              <a:rPr lang="th-TH" sz="2800">
                <a:solidFill>
                  <a:srgbClr val="99FF33"/>
                </a:solidFill>
                <a:latin typeface="Comic Sans MS" pitchFamily="66" charset="0"/>
              </a:rPr>
              <a:t>and  DNA studies</a:t>
            </a:r>
          </a:p>
        </p:txBody>
      </p:sp>
      <p:pic>
        <p:nvPicPr>
          <p:cNvPr id="37892" name="Picture 4" descr="Scan000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795963" y="3141663"/>
            <a:ext cx="2962275" cy="3136900"/>
          </a:xfrm>
          <a:noFill/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8001000" cy="1216025"/>
          </a:xfrm>
        </p:spPr>
        <p:txBody>
          <a:bodyPr/>
          <a:lstStyle/>
          <a:p>
            <a:pPr eaLnBrk="1" hangingPunct="1"/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A woman having amniocentesis</a:t>
            </a:r>
            <a:br>
              <a:rPr lang="en-US" sz="3400" b="1" dirty="0">
                <a:latin typeface="Times New Roman" pitchFamily="18" charset="0"/>
                <a:cs typeface="Times New Roman" pitchFamily="18" charset="0"/>
              </a:rPr>
            </a:br>
            <a:endParaRPr lang="en-US" sz="3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1" name="Picture 3" descr="amniocentesis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09800" y="1647825"/>
            <a:ext cx="6934200" cy="5210175"/>
          </a:xfr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F943D4B-044F-4BF0-A9BF-96F40B2BC9F2}" type="slidenum">
              <a:rPr lang="en-US"/>
              <a:pPr/>
              <a:t>54</a:t>
            </a:fld>
            <a:endParaRPr lang="th-TH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765175"/>
            <a:ext cx="7772400" cy="1143000"/>
          </a:xfrm>
        </p:spPr>
        <p:txBody>
          <a:bodyPr/>
          <a:lstStyle/>
          <a:p>
            <a:r>
              <a:rPr lang="th-TH" sz="4000" dirty="0">
                <a:latin typeface="Comic Sans MS" pitchFamily="66" charset="0"/>
              </a:rPr>
              <a:t>PND method </a:t>
            </a:r>
            <a:r>
              <a:rPr lang="en-US" sz="4000" dirty="0">
                <a:latin typeface="Comic Sans MS" pitchFamily="66" charset="0"/>
                <a:cs typeface="Angsana New" pitchFamily="18" charset="-34"/>
              </a:rPr>
              <a:t>: </a:t>
            </a:r>
            <a:r>
              <a:rPr lang="en-US" sz="2800" dirty="0">
                <a:latin typeface="Comic Sans MS" pitchFamily="66" charset="0"/>
                <a:cs typeface="Angsana New" pitchFamily="18" charset="-34"/>
              </a:rPr>
              <a:t>Sample collection</a:t>
            </a:r>
            <a:endParaRPr lang="th-TH" sz="2800" dirty="0">
              <a:latin typeface="Comic Sans MS" pitchFamily="66" charset="0"/>
              <a:cs typeface="Angsana New" pitchFamily="18" charset="-34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2205038"/>
            <a:ext cx="4749800" cy="3248025"/>
          </a:xfrm>
          <a:ln>
            <a:solidFill>
              <a:srgbClr val="FF0066"/>
            </a:solidFill>
          </a:ln>
          <a:scene3d>
            <a:camera prst="legacyPerspectiveBottom"/>
            <a:lightRig rig="legacyFlat3" dir="t"/>
          </a:scene3d>
          <a:sp3d extrusionH="121893000" prstMaterial="legacyMatte">
            <a:bevelT w="13500" h="13500" prst="angle"/>
            <a:bevelB w="13500" h="13500" prst="angle"/>
            <a:extrusionClr>
              <a:srgbClr val="FF0066"/>
            </a:extrusionClr>
          </a:sp3d>
        </p:spPr>
        <p:txBody>
          <a:bodyPr>
            <a:flatTx/>
          </a:bodyPr>
          <a:lstStyle/>
          <a:p>
            <a:pPr>
              <a:lnSpc>
                <a:spcPct val="90000"/>
              </a:lnSpc>
            </a:pPr>
            <a:r>
              <a:rPr lang="th-TH" sz="2800">
                <a:solidFill>
                  <a:srgbClr val="99FF33"/>
                </a:solidFill>
                <a:latin typeface="Comic Sans MS" pitchFamily="66" charset="0"/>
              </a:rPr>
              <a:t>Chorionic villi sampling (CVS);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h-TH" sz="2800">
                <a:solidFill>
                  <a:srgbClr val="99FF33"/>
                </a:solidFill>
                <a:latin typeface="Comic Sans MS" pitchFamily="66" charset="0"/>
              </a:rPr>
              <a:t>     *Do at 8-12 weeks </a:t>
            </a:r>
            <a:endParaRPr lang="th-TH" sz="2800">
              <a:solidFill>
                <a:srgbClr val="99FF33"/>
              </a:solidFill>
              <a:latin typeface="Comic Sans MS" pitchFamily="66" charset="0"/>
              <a:cs typeface="Angsana New" pitchFamily="18" charset="-34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th-TH" sz="2800">
                <a:solidFill>
                  <a:srgbClr val="99FF33"/>
                </a:solidFill>
                <a:latin typeface="Comic Sans MS" pitchFamily="66" charset="0"/>
                <a:cs typeface="Angsana New" pitchFamily="18" charset="-34"/>
              </a:rPr>
              <a:t>       </a:t>
            </a:r>
            <a:r>
              <a:rPr lang="th-TH" sz="2800">
                <a:solidFill>
                  <a:srgbClr val="99FF33"/>
                </a:solidFill>
                <a:latin typeface="Comic Sans MS" pitchFamily="66" charset="0"/>
              </a:rPr>
              <a:t>gestation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h-TH" sz="2800">
                <a:solidFill>
                  <a:srgbClr val="99FF33"/>
                </a:solidFill>
                <a:latin typeface="Comic Sans MS" pitchFamily="66" charset="0"/>
              </a:rPr>
              <a:t>     *</a:t>
            </a:r>
            <a:r>
              <a:rPr lang="en-US" sz="2800">
                <a:solidFill>
                  <a:srgbClr val="66FFFF"/>
                </a:solidFill>
                <a:latin typeface="Comic Sans MS" pitchFamily="66" charset="0"/>
                <a:cs typeface="Angsana New" pitchFamily="18" charset="-34"/>
              </a:rPr>
              <a:t>Chorionic villi</a:t>
            </a:r>
            <a:r>
              <a:rPr lang="en-US" sz="2800">
                <a:solidFill>
                  <a:srgbClr val="99FF33"/>
                </a:solidFill>
                <a:latin typeface="Comic Sans MS" pitchFamily="66" charset="0"/>
                <a:cs typeface="Angsana New" pitchFamily="18" charset="-34"/>
              </a:rPr>
              <a:t> </a:t>
            </a:r>
            <a:r>
              <a:rPr lang="en-US" sz="2800">
                <a:solidFill>
                  <a:srgbClr val="99FF33"/>
                </a:solidFill>
                <a:latin typeface="Comic Sans MS" pitchFamily="66" charset="0"/>
              </a:rPr>
              <a:t>f</a:t>
            </a:r>
            <a:r>
              <a:rPr lang="th-TH" sz="2800">
                <a:solidFill>
                  <a:srgbClr val="99FF33"/>
                </a:solidFill>
                <a:latin typeface="Comic Sans MS" pitchFamily="66" charset="0"/>
              </a:rPr>
              <a:t>or chromosome and DNA studies</a:t>
            </a:r>
          </a:p>
        </p:txBody>
      </p:sp>
      <p:pic>
        <p:nvPicPr>
          <p:cNvPr id="12293" name="Picture 4" descr="Scan000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-36000" contrast="30000"/>
          </a:blip>
          <a:srcRect t="1582" r="41205"/>
          <a:stretch>
            <a:fillRect/>
          </a:stretch>
        </p:blipFill>
        <p:spPr>
          <a:xfrm>
            <a:off x="5003800" y="2852738"/>
            <a:ext cx="4140200" cy="3168650"/>
          </a:xfrm>
          <a:noFill/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97EC95-F0BC-44F6-A83B-079ED7D4AE84}" type="slidenum">
              <a:rPr lang="en-US"/>
              <a:pPr/>
              <a:t>55</a:t>
            </a:fld>
            <a:endParaRPr lang="th-TH"/>
          </a:p>
        </p:txBody>
      </p:sp>
      <p:sp>
        <p:nvSpPr>
          <p:cNvPr id="13315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sz="3600" dirty="0">
                <a:latin typeface="Comic Sans MS" pitchFamily="66" charset="0"/>
              </a:rPr>
              <a:t>CVS</a:t>
            </a:r>
            <a:endParaRPr lang="th-TH" dirty="0"/>
          </a:p>
        </p:txBody>
      </p:sp>
      <p:pic>
        <p:nvPicPr>
          <p:cNvPr id="41987" name="Picture 1027" descr="Scan0011"/>
          <p:cNvPicPr>
            <a:picLocks noChangeAspect="1" noChangeArrowheads="1"/>
          </p:cNvPicPr>
          <p:nvPr/>
        </p:nvPicPr>
        <p:blipFill>
          <a:blip r:embed="rId2">
            <a:lum bright="12000" contrast="12000"/>
          </a:blip>
          <a:srcRect l="1727" t="1689" r="5035" b="3729"/>
          <a:stretch>
            <a:fillRect/>
          </a:stretch>
        </p:blipFill>
        <p:spPr bwMode="auto">
          <a:xfrm>
            <a:off x="2667000" y="1600200"/>
            <a:ext cx="4114800" cy="42672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ffectLst>
            <a:outerShdw dist="117088" dir="2963922" algn="ctr" rotWithShape="0">
              <a:schemeClr val="bg2">
                <a:alpha val="50000"/>
              </a:schemeClr>
            </a:outerShdw>
          </a:effectLst>
        </p:spPr>
      </p:pic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>
            <a:normAutofit/>
          </a:bodyPr>
          <a:lstStyle/>
          <a:p>
            <a:r>
              <a:rPr lang="en-US" sz="3200" b="1" dirty="0" err="1">
                <a:latin typeface="Cambria" pitchFamily="18" charset="0"/>
              </a:rPr>
              <a:t>Thalassaemia</a:t>
            </a:r>
            <a:r>
              <a:rPr lang="en-US" sz="3200" b="1" dirty="0">
                <a:latin typeface="Cambria" pitchFamily="18" charset="0"/>
              </a:rPr>
              <a:t> control programs</a:t>
            </a:r>
            <a:br>
              <a:rPr lang="en-US" sz="3200" b="1" dirty="0">
                <a:latin typeface="Cambria" pitchFamily="18" charset="0"/>
              </a:rPr>
            </a:br>
            <a:endParaRPr lang="en-US" sz="2800" b="1" dirty="0">
              <a:latin typeface="Cambria" pitchFamily="18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1905000"/>
            <a:ext cx="6400800" cy="3276600"/>
          </a:xfrm>
        </p:spPr>
        <p:txBody>
          <a:bodyPr>
            <a:noAutofit/>
          </a:bodyPr>
          <a:lstStyle/>
          <a:p>
            <a:pPr algn="l"/>
            <a:r>
              <a:rPr lang="en-US" sz="2400" b="1" dirty="0">
                <a:solidFill>
                  <a:schemeClr val="tx1"/>
                </a:solidFill>
                <a:latin typeface="Cambria" pitchFamily="18" charset="0"/>
              </a:rPr>
              <a:t>National Program : Effective Strategy</a:t>
            </a:r>
          </a:p>
          <a:p>
            <a:pPr algn="l"/>
            <a:endParaRPr lang="en-US" sz="900" b="1" dirty="0">
              <a:solidFill>
                <a:schemeClr val="tx1"/>
              </a:solidFill>
              <a:latin typeface="Cambria" pitchFamily="18" charset="0"/>
            </a:endParaRPr>
          </a:p>
          <a:p>
            <a:pPr algn="l">
              <a:buFont typeface="Wingdings" pitchFamily="2" charset="2"/>
              <a:buChar char="v"/>
            </a:pPr>
            <a:r>
              <a:rPr lang="en-US" sz="2000" dirty="0">
                <a:solidFill>
                  <a:schemeClr val="tx1"/>
                </a:solidFill>
                <a:latin typeface="Cambria" pitchFamily="18" charset="0"/>
              </a:rPr>
              <a:t>Help from WHO and TIF and experts in the field</a:t>
            </a:r>
          </a:p>
          <a:p>
            <a:pPr algn="l">
              <a:buFont typeface="Wingdings" pitchFamily="2" charset="2"/>
              <a:buChar char="v"/>
            </a:pPr>
            <a:r>
              <a:rPr lang="en-US" sz="2000" dirty="0">
                <a:solidFill>
                  <a:schemeClr val="tx1"/>
                </a:solidFill>
                <a:latin typeface="Cambria" pitchFamily="18" charset="0"/>
              </a:rPr>
              <a:t>Extend of  the problem</a:t>
            </a:r>
          </a:p>
          <a:p>
            <a:pPr algn="l">
              <a:buFont typeface="Wingdings" pitchFamily="2" charset="2"/>
              <a:buChar char="v"/>
            </a:pPr>
            <a:r>
              <a:rPr lang="en-US" sz="2000" dirty="0">
                <a:solidFill>
                  <a:schemeClr val="tx1"/>
                </a:solidFill>
                <a:latin typeface="Cambria" pitchFamily="18" charset="0"/>
              </a:rPr>
              <a:t>Community  priorities</a:t>
            </a:r>
          </a:p>
          <a:p>
            <a:pPr algn="l">
              <a:buFont typeface="Wingdings" pitchFamily="2" charset="2"/>
              <a:buChar char="v"/>
            </a:pPr>
            <a:r>
              <a:rPr lang="en-US" sz="2000" dirty="0">
                <a:solidFill>
                  <a:schemeClr val="tx1"/>
                </a:solidFill>
                <a:latin typeface="Cambria" pitchFamily="18" charset="0"/>
              </a:rPr>
              <a:t>Economic  situation</a:t>
            </a:r>
          </a:p>
          <a:p>
            <a:pPr algn="l">
              <a:buFont typeface="Wingdings" pitchFamily="2" charset="2"/>
              <a:buChar char="v"/>
            </a:pPr>
            <a:r>
              <a:rPr lang="en-US" sz="2000" dirty="0">
                <a:solidFill>
                  <a:schemeClr val="tx1"/>
                </a:solidFill>
                <a:latin typeface="Cambria" pitchFamily="18" charset="0"/>
              </a:rPr>
              <a:t>Distribution</a:t>
            </a:r>
          </a:p>
          <a:p>
            <a:pPr algn="l">
              <a:buFont typeface="Wingdings" pitchFamily="2" charset="2"/>
              <a:buChar char="v"/>
            </a:pPr>
            <a:r>
              <a:rPr lang="en-US" sz="2000" dirty="0">
                <a:solidFill>
                  <a:schemeClr val="tx1"/>
                </a:solidFill>
                <a:latin typeface="Cambria" pitchFamily="18" charset="0"/>
              </a:rPr>
              <a:t>Ethical (therapeutic  abortion option)</a:t>
            </a:r>
          </a:p>
          <a:p>
            <a:pPr algn="l">
              <a:buFont typeface="Wingdings" pitchFamily="2" charset="2"/>
              <a:buChar char="v"/>
            </a:pPr>
            <a:r>
              <a:rPr lang="en-US" sz="2000" dirty="0">
                <a:solidFill>
                  <a:schemeClr val="tx1"/>
                </a:solidFill>
                <a:latin typeface="Cambria" pitchFamily="18" charset="0"/>
              </a:rPr>
              <a:t>National financial  support  of  the program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r>
              <a:rPr lang="en-US" b="1" dirty="0"/>
              <a:t>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b="1" i="1" dirty="0"/>
          </a:p>
          <a:p>
            <a:pPr>
              <a:buNone/>
            </a:pPr>
            <a:r>
              <a:rPr lang="en-US" b="1" i="1" dirty="0"/>
              <a:t>If countries like Cyprus, Sardinia, Iran and Greece could achieve, there is no reason</a:t>
            </a:r>
            <a:br>
              <a:rPr lang="en-US" b="1" i="1" dirty="0"/>
            </a:br>
            <a:r>
              <a:rPr lang="en-US" b="1" i="1" dirty="0"/>
              <a:t>why we cannot achieve the same.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 idx="4294967295"/>
          </p:nvPr>
        </p:nvSpPr>
        <p:spPr>
          <a:xfrm>
            <a:off x="457200" y="1828800"/>
            <a:ext cx="8229600" cy="2743200"/>
          </a:xfrm>
        </p:spPr>
        <p:txBody>
          <a:bodyPr/>
          <a:lstStyle/>
          <a:p>
            <a:r>
              <a:rPr lang="en-US" sz="4800" b="1" i="1" dirty="0"/>
              <a:t>Thank you very much for kind cooperation and patient hearing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3562"/>
            <a:ext cx="8229600" cy="884238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ambria" pitchFamily="18" charset="0"/>
              </a:rPr>
              <a:t>Introduction (</a:t>
            </a:r>
            <a:r>
              <a:rPr lang="en-US" sz="1800" dirty="0">
                <a:latin typeface="Cambria" pitchFamily="18" charset="0"/>
              </a:rPr>
              <a:t>Contd.</a:t>
            </a:r>
            <a:r>
              <a:rPr lang="en-US" sz="3600" dirty="0">
                <a:latin typeface="Cambria" pitchFamily="18" charset="0"/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AU" sz="2600" b="1" dirty="0">
                <a:latin typeface="Cambria" pitchFamily="18" charset="0"/>
              </a:rPr>
              <a:t>Prevalence of </a:t>
            </a:r>
            <a:r>
              <a:rPr lang="en-AU" sz="2600" b="1" dirty="0" err="1">
                <a:latin typeface="Cambria" pitchFamily="18" charset="0"/>
              </a:rPr>
              <a:t>Thalassemia</a:t>
            </a:r>
            <a:r>
              <a:rPr lang="en-AU" sz="2600" b="1" dirty="0">
                <a:latin typeface="Cambria" pitchFamily="18" charset="0"/>
              </a:rPr>
              <a:t> in Bangladesh</a:t>
            </a:r>
          </a:p>
          <a:p>
            <a:pPr>
              <a:buNone/>
            </a:pPr>
            <a:endParaRPr lang="en-AU" sz="1000" b="1" dirty="0">
              <a:latin typeface="Cambria" pitchFamily="18" charset="0"/>
            </a:endParaRPr>
          </a:p>
          <a:p>
            <a:pPr>
              <a:buNone/>
            </a:pPr>
            <a:r>
              <a:rPr lang="en-AU" sz="2600" b="1" dirty="0"/>
              <a:t>Another</a:t>
            </a:r>
            <a:r>
              <a:rPr lang="en-AU" sz="2600" dirty="0"/>
              <a:t> </a:t>
            </a:r>
            <a:r>
              <a:rPr lang="en-AU" sz="2200" b="1" dirty="0">
                <a:latin typeface="Cambria" pitchFamily="18" charset="0"/>
              </a:rPr>
              <a:t>Study revealed</a:t>
            </a:r>
          </a:p>
          <a:p>
            <a:pPr>
              <a:buNone/>
            </a:pPr>
            <a:endParaRPr lang="en-AU" sz="1100" b="1" dirty="0">
              <a:latin typeface="Cambria" pitchFamily="18" charset="0"/>
            </a:endParaRPr>
          </a:p>
          <a:p>
            <a:r>
              <a:rPr lang="en-AU" sz="2800" dirty="0">
                <a:latin typeface="Cambria" pitchFamily="18" charset="0"/>
              </a:rPr>
              <a:t>The prevalence of beta </a:t>
            </a:r>
            <a:r>
              <a:rPr lang="en-AU" sz="2800" dirty="0" err="1">
                <a:latin typeface="Cambria" pitchFamily="18" charset="0"/>
              </a:rPr>
              <a:t>thalassemia</a:t>
            </a:r>
            <a:r>
              <a:rPr lang="en-AU" sz="2800" dirty="0">
                <a:latin typeface="Cambria" pitchFamily="18" charset="0"/>
              </a:rPr>
              <a:t> 4.1%</a:t>
            </a:r>
          </a:p>
          <a:p>
            <a:r>
              <a:rPr lang="en-AU" sz="2800" dirty="0">
                <a:latin typeface="Cambria" pitchFamily="18" charset="0"/>
              </a:rPr>
              <a:t>The prevalence of </a:t>
            </a:r>
            <a:r>
              <a:rPr lang="en-AU" sz="2800" dirty="0" err="1">
                <a:latin typeface="Cambria" pitchFamily="18" charset="0"/>
              </a:rPr>
              <a:t>Hb</a:t>
            </a:r>
            <a:r>
              <a:rPr lang="en-AU" sz="2800" dirty="0">
                <a:latin typeface="Cambria" pitchFamily="18" charset="0"/>
              </a:rPr>
              <a:t> E Trait 6.1%</a:t>
            </a:r>
          </a:p>
          <a:p>
            <a:r>
              <a:rPr lang="en-AU" sz="2800" dirty="0">
                <a:latin typeface="Cambria" pitchFamily="18" charset="0"/>
              </a:rPr>
              <a:t>Highest prevalence of beta trait-</a:t>
            </a:r>
            <a:r>
              <a:rPr lang="en-AU" sz="2800" dirty="0" err="1">
                <a:latin typeface="Cambria" pitchFamily="18" charset="0"/>
              </a:rPr>
              <a:t>Barishal</a:t>
            </a:r>
            <a:r>
              <a:rPr lang="en-AU" sz="2800" dirty="0">
                <a:latin typeface="Cambria" pitchFamily="18" charset="0"/>
              </a:rPr>
              <a:t> devision-8.1%</a:t>
            </a:r>
          </a:p>
          <a:p>
            <a:r>
              <a:rPr lang="en-AU" sz="2800" dirty="0">
                <a:latin typeface="Cambria" pitchFamily="18" charset="0"/>
              </a:rPr>
              <a:t>Highest prevalence of E trait- </a:t>
            </a:r>
            <a:r>
              <a:rPr lang="en-AU" sz="2800" dirty="0" err="1">
                <a:latin typeface="Cambria" pitchFamily="18" charset="0"/>
              </a:rPr>
              <a:t>Rajshahi</a:t>
            </a:r>
            <a:r>
              <a:rPr lang="en-AU" sz="2800" dirty="0">
                <a:latin typeface="Cambria" pitchFamily="18" charset="0"/>
              </a:rPr>
              <a:t> devision-16.1%</a:t>
            </a:r>
          </a:p>
          <a:p>
            <a:r>
              <a:rPr lang="en-AU" sz="2800" dirty="0">
                <a:latin typeface="Cambria" pitchFamily="18" charset="0"/>
              </a:rPr>
              <a:t>The prevalence of </a:t>
            </a:r>
            <a:r>
              <a:rPr lang="en-AU" sz="2800" dirty="0" err="1">
                <a:latin typeface="Cambria" pitchFamily="18" charset="0"/>
              </a:rPr>
              <a:t>Hb</a:t>
            </a:r>
            <a:r>
              <a:rPr lang="en-AU" sz="2800" dirty="0">
                <a:latin typeface="Cambria" pitchFamily="18" charset="0"/>
              </a:rPr>
              <a:t> E Trait in tribal school children 41.7 %</a:t>
            </a:r>
          </a:p>
          <a:p>
            <a:pPr algn="ctr">
              <a:buNone/>
            </a:pPr>
            <a:r>
              <a:rPr lang="en-AU" sz="1700" i="1" dirty="0" err="1">
                <a:latin typeface="Cambria" pitchFamily="18" charset="0"/>
              </a:rPr>
              <a:t>Source:DS</a:t>
            </a:r>
            <a:r>
              <a:rPr lang="en-AU" sz="1700" i="1" dirty="0">
                <a:latin typeface="Cambria" pitchFamily="18" charset="0"/>
              </a:rPr>
              <a:t>(child)HJ;21(1):1-7 </a:t>
            </a:r>
          </a:p>
          <a:p>
            <a:endParaRPr lang="en-US" sz="2800" dirty="0"/>
          </a:p>
          <a:p>
            <a:endParaRPr lang="en-AU" sz="2800" dirty="0"/>
          </a:p>
          <a:p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mbria" pitchFamily="18" charset="0"/>
              </a:rPr>
              <a:t>Introduction (</a:t>
            </a:r>
            <a:r>
              <a:rPr lang="en-US" sz="2400" dirty="0">
                <a:latin typeface="Cambria" pitchFamily="18" charset="0"/>
              </a:rPr>
              <a:t>Contd.</a:t>
            </a:r>
            <a:r>
              <a:rPr lang="en-US" dirty="0">
                <a:latin typeface="Cambria" pitchFamily="18" charset="0"/>
              </a:rPr>
              <a:t>) </a:t>
            </a:r>
            <a:br>
              <a:rPr lang="en-US" sz="4000" dirty="0">
                <a:latin typeface="Cambria" pitchFamily="18" charset="0"/>
              </a:rPr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AU" sz="700" dirty="0"/>
          </a:p>
          <a:p>
            <a:pPr>
              <a:buNone/>
            </a:pPr>
            <a:r>
              <a:rPr lang="en-AU" dirty="0"/>
              <a:t>Predicted Health Burden of </a:t>
            </a:r>
            <a:r>
              <a:rPr lang="en-AU" dirty="0" err="1"/>
              <a:t>Thalassemia</a:t>
            </a:r>
            <a:endParaRPr lang="en-AU" dirty="0"/>
          </a:p>
          <a:p>
            <a:pPr>
              <a:buNone/>
            </a:pPr>
            <a:endParaRPr lang="en-AU" sz="1000" dirty="0"/>
          </a:p>
          <a:p>
            <a:pPr algn="just">
              <a:buFont typeface="Wingdings" pitchFamily="2" charset="2"/>
              <a:buChar char="§"/>
            </a:pPr>
            <a:r>
              <a:rPr lang="en-AU" sz="3000" dirty="0"/>
              <a:t>Calculating with the latest population census(2002) 123.85 million with crude birth rate of 20/1000 and Hardy Weinberg equation</a:t>
            </a:r>
          </a:p>
          <a:p>
            <a:pPr algn="just">
              <a:buFont typeface="Wingdings" pitchFamily="2" charset="2"/>
              <a:buChar char="§"/>
            </a:pPr>
            <a:r>
              <a:rPr lang="en-AU" sz="3000" dirty="0"/>
              <a:t>Calculated value of the expected births of beta </a:t>
            </a:r>
            <a:r>
              <a:rPr lang="en-AU" sz="3000" dirty="0" err="1"/>
              <a:t>thal</a:t>
            </a:r>
            <a:r>
              <a:rPr lang="en-AU" sz="3000" dirty="0"/>
              <a:t>-major--1040</a:t>
            </a:r>
          </a:p>
          <a:p>
            <a:pPr algn="just">
              <a:buFont typeface="Wingdings" pitchFamily="2" charset="2"/>
              <a:buChar char="§"/>
            </a:pPr>
            <a:r>
              <a:rPr lang="en-AU" sz="3000" dirty="0"/>
              <a:t>Calculated value of the expected births of E beta </a:t>
            </a:r>
            <a:r>
              <a:rPr lang="en-AU" sz="3000" dirty="0" err="1"/>
              <a:t>thalassemia</a:t>
            </a:r>
            <a:r>
              <a:rPr lang="en-AU" sz="3000" dirty="0"/>
              <a:t>-- 6443</a:t>
            </a:r>
          </a:p>
          <a:p>
            <a:pPr algn="ctr">
              <a:buNone/>
            </a:pPr>
            <a:r>
              <a:rPr lang="en-AU" sz="2000" b="1" i="1" dirty="0" err="1"/>
              <a:t>Source:DS</a:t>
            </a:r>
            <a:r>
              <a:rPr lang="en-AU" sz="2000" b="1" i="1" dirty="0"/>
              <a:t>(child)HJ;21(1):1-7 </a:t>
            </a:r>
          </a:p>
          <a:p>
            <a:endParaRPr lang="en-US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72651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mbria" pitchFamily="18" charset="0"/>
              </a:rPr>
              <a:t>Introduction (</a:t>
            </a:r>
            <a:r>
              <a:rPr lang="en-US" sz="2400" dirty="0">
                <a:latin typeface="Cambria" pitchFamily="18" charset="0"/>
              </a:rPr>
              <a:t>Contd.</a:t>
            </a:r>
            <a:r>
              <a:rPr lang="en-US" dirty="0">
                <a:latin typeface="Cambria" pitchFamily="18" charset="0"/>
              </a:rPr>
              <a:t>) </a:t>
            </a:r>
            <a:br>
              <a:rPr lang="en-US" sz="4000" dirty="0">
                <a:latin typeface="Cambria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AU" sz="3000" dirty="0"/>
              <a:t>Predicted Health Burden of </a:t>
            </a:r>
            <a:r>
              <a:rPr lang="en-AU" sz="3000" dirty="0" err="1"/>
              <a:t>Thalassemia</a:t>
            </a:r>
            <a:endParaRPr lang="en-AU" sz="3000" dirty="0"/>
          </a:p>
          <a:p>
            <a:pPr>
              <a:buNone/>
            </a:pPr>
            <a:endParaRPr lang="en-AU" dirty="0"/>
          </a:p>
          <a:p>
            <a:pPr algn="just">
              <a:buNone/>
            </a:pPr>
            <a:r>
              <a:rPr lang="en-AU" dirty="0"/>
              <a:t>From WHO report and small study we can conclude</a:t>
            </a:r>
          </a:p>
          <a:p>
            <a:pPr algn="just"/>
            <a:endParaRPr lang="en-AU" dirty="0"/>
          </a:p>
          <a:p>
            <a:pPr algn="just"/>
            <a:r>
              <a:rPr lang="en-AU" dirty="0"/>
              <a:t>Prevalence of both beta </a:t>
            </a:r>
            <a:r>
              <a:rPr lang="en-AU" dirty="0" err="1"/>
              <a:t>thalassemia</a:t>
            </a:r>
            <a:r>
              <a:rPr lang="en-AU" dirty="0"/>
              <a:t> trait  and</a:t>
            </a:r>
          </a:p>
          <a:p>
            <a:pPr algn="just"/>
            <a:endParaRPr lang="en-AU" dirty="0"/>
          </a:p>
          <a:p>
            <a:pPr algn="just"/>
            <a:r>
              <a:rPr lang="en-AU" dirty="0" err="1"/>
              <a:t>Hb</a:t>
            </a:r>
            <a:r>
              <a:rPr lang="en-AU" dirty="0"/>
              <a:t> E trait is significantly high in Bangladesh</a:t>
            </a:r>
          </a:p>
          <a:p>
            <a:endParaRPr lang="en-AU" dirty="0"/>
          </a:p>
          <a:p>
            <a:pPr algn="just">
              <a:buNone/>
            </a:pPr>
            <a:r>
              <a:rPr lang="en-AU" b="1" i="1" dirty="0" err="1"/>
              <a:t>Thalassemia</a:t>
            </a:r>
            <a:r>
              <a:rPr lang="en-AU" b="1" i="1" dirty="0"/>
              <a:t> will be a major genetic problem in the coming years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mbria" pitchFamily="18" charset="0"/>
              </a:rPr>
              <a:t>Introduction (</a:t>
            </a:r>
            <a:r>
              <a:rPr lang="en-US" sz="2400" dirty="0">
                <a:latin typeface="Cambria" pitchFamily="18" charset="0"/>
              </a:rPr>
              <a:t>Contd.</a:t>
            </a:r>
            <a:r>
              <a:rPr lang="en-US" dirty="0">
                <a:latin typeface="Cambria" pitchFamily="18" charset="0"/>
              </a:rPr>
              <a:t>) </a:t>
            </a:r>
            <a:br>
              <a:rPr lang="en-US" sz="4000" dirty="0">
                <a:latin typeface="Cambria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/>
              <a:t>Birth of a thalassemic child places</a:t>
            </a:r>
            <a:br>
              <a:rPr lang="en-US" dirty="0"/>
            </a:br>
            <a:r>
              <a:rPr lang="en-US" dirty="0"/>
              <a:t>considerable strain on affected child ,family &amp;society at large. </a:t>
            </a:r>
          </a:p>
          <a:p>
            <a:pPr algn="just"/>
            <a:r>
              <a:rPr lang="en-US" dirty="0"/>
              <a:t>Shift from treatment to prevention </a:t>
            </a:r>
          </a:p>
          <a:p>
            <a:pPr algn="just"/>
            <a:r>
              <a:rPr lang="en-US" dirty="0"/>
              <a:t>Prevention  of birth of such children in future.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1015</TotalTime>
  <Words>1260</Words>
  <Application>Microsoft Office PowerPoint</Application>
  <PresentationFormat>On-screen Show (4:3)</PresentationFormat>
  <Paragraphs>404</Paragraphs>
  <Slides>58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9" baseType="lpstr">
      <vt:lpstr>Angsana New</vt:lpstr>
      <vt:lpstr>Arial</vt:lpstr>
      <vt:lpstr>Calibri</vt:lpstr>
      <vt:lpstr>Cambria</vt:lpstr>
      <vt:lpstr>Comic Sans MS</vt:lpstr>
      <vt:lpstr>Cordia New</vt:lpstr>
      <vt:lpstr>Courier New</vt:lpstr>
      <vt:lpstr>Tahoma</vt:lpstr>
      <vt:lpstr>Times New Roman</vt:lpstr>
      <vt:lpstr>Wingdings</vt:lpstr>
      <vt:lpstr>Office Theme</vt:lpstr>
      <vt:lpstr>PowerPoint Presentation</vt:lpstr>
      <vt:lpstr>PowerPoint Presentation</vt:lpstr>
      <vt:lpstr>Introduction </vt:lpstr>
      <vt:lpstr>Introduction (Contd.) </vt:lpstr>
      <vt:lpstr>Introduction (Contd.)  </vt:lpstr>
      <vt:lpstr>Introduction (Contd.)</vt:lpstr>
      <vt:lpstr>Introduction (Contd.)  </vt:lpstr>
      <vt:lpstr>Introduction (Contd.)  </vt:lpstr>
      <vt:lpstr>Introduction (Contd.)  </vt:lpstr>
      <vt:lpstr>Prevention</vt:lpstr>
      <vt:lpstr>Prevention</vt:lpstr>
      <vt:lpstr>PowerPoint Presentation</vt:lpstr>
      <vt:lpstr>Prevention (Contd.)</vt:lpstr>
      <vt:lpstr>PowerPoint Presentation</vt:lpstr>
      <vt:lpstr>Carrier Screening</vt:lpstr>
      <vt:lpstr>PowerPoint Presentation</vt:lpstr>
      <vt:lpstr>PowerPoint Presentation</vt:lpstr>
      <vt:lpstr>Thalassaemia control programs Infrastructure – Thalassaemia Center</vt:lpstr>
      <vt:lpstr>Carrier Detection </vt:lpstr>
      <vt:lpstr>Prevention</vt:lpstr>
      <vt:lpstr>Prevention</vt:lpstr>
      <vt:lpstr>Prevention</vt:lpstr>
      <vt:lpstr>Prevention</vt:lpstr>
      <vt:lpstr>Prevention</vt:lpstr>
      <vt:lpstr>PowerPoint Presentation</vt:lpstr>
      <vt:lpstr>Prevention</vt:lpstr>
      <vt:lpstr>Prevention</vt:lpstr>
      <vt:lpstr>Prevention</vt:lpstr>
      <vt:lpstr>Prevention</vt:lpstr>
      <vt:lpstr>Prevention</vt:lpstr>
      <vt:lpstr>Prevention</vt:lpstr>
      <vt:lpstr>Prevention</vt:lpstr>
      <vt:lpstr>Prevention</vt:lpstr>
      <vt:lpstr>Prevention</vt:lpstr>
      <vt:lpstr>PowerPoint Presentation</vt:lpstr>
      <vt:lpstr>Public Awareness </vt:lpstr>
      <vt:lpstr>Public Awareness </vt:lpstr>
      <vt:lpstr>Public Awareness </vt:lpstr>
      <vt:lpstr>Public Awareness </vt:lpstr>
      <vt:lpstr>Public Awareness </vt:lpstr>
      <vt:lpstr>Public Awareness </vt:lpstr>
      <vt:lpstr>Public Awareness </vt:lpstr>
      <vt:lpstr>  Future prevention policy  </vt:lpstr>
      <vt:lpstr>Public Awareness </vt:lpstr>
      <vt:lpstr>Public Awareness </vt:lpstr>
      <vt:lpstr>Public Awareness </vt:lpstr>
      <vt:lpstr>Public Awareness </vt:lpstr>
      <vt:lpstr>Public Awareness </vt:lpstr>
      <vt:lpstr>Public Awareness </vt:lpstr>
      <vt:lpstr>PowerPoint Presentation</vt:lpstr>
      <vt:lpstr>Prenatal diagnosis </vt:lpstr>
      <vt:lpstr>PND method : Sample collection</vt:lpstr>
      <vt:lpstr>A woman having amniocentesis </vt:lpstr>
      <vt:lpstr>PND method : Sample collection</vt:lpstr>
      <vt:lpstr>CVS</vt:lpstr>
      <vt:lpstr>Thalassaemia control programs </vt:lpstr>
      <vt:lpstr>Message</vt:lpstr>
      <vt:lpstr>Thank you very much for kind cooperation and patient hearing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Thalassaemia</dc:title>
  <dc:creator>Admin</dc:creator>
  <cp:lastModifiedBy>Mohammad Abdur Rahim</cp:lastModifiedBy>
  <cp:revision>178</cp:revision>
  <dcterms:created xsi:type="dcterms:W3CDTF">2018-11-03T10:51:51Z</dcterms:created>
  <dcterms:modified xsi:type="dcterms:W3CDTF">2018-11-12T02:23:18Z</dcterms:modified>
</cp:coreProperties>
</file>